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8" r:id="rId3"/>
    <p:sldId id="299" r:id="rId4"/>
    <p:sldId id="300" r:id="rId5"/>
    <p:sldId id="294" r:id="rId6"/>
    <p:sldId id="258" r:id="rId7"/>
    <p:sldId id="260" r:id="rId8"/>
    <p:sldId id="296" r:id="rId9"/>
    <p:sldId id="259" r:id="rId10"/>
    <p:sldId id="297" r:id="rId11"/>
    <p:sldId id="261" r:id="rId12"/>
    <p:sldId id="262" r:id="rId13"/>
    <p:sldId id="263" r:id="rId14"/>
    <p:sldId id="266" r:id="rId15"/>
    <p:sldId id="264" r:id="rId16"/>
    <p:sldId id="265" r:id="rId17"/>
    <p:sldId id="295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6" r:id="rId37"/>
    <p:sldId id="287" r:id="rId38"/>
    <p:sldId id="288" r:id="rId39"/>
    <p:sldId id="290" r:id="rId40"/>
    <p:sldId id="301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611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999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932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419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771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99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721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644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680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4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5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>
                <a:solidFill>
                  <a:srgbClr val="EEECE1"/>
                </a:solidFill>
              </a:rPr>
              <a:t>IPOO 2 cuatrimestre 2017</a:t>
            </a:r>
            <a:endParaRPr lang="es-AR" dirty="0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>
                <a:solidFill>
                  <a:srgbClr val="EEECE1"/>
                </a:solidFill>
              </a:rPr>
              <a:pPr/>
              <a:t>4/11/2019</a:t>
            </a:fld>
            <a:endParaRPr lang="es-AR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2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EEECE1"/>
                </a:solidFill>
              </a:rPr>
              <a:t>Introducción</a:t>
            </a:r>
            <a:r>
              <a:rPr lang="en-US" dirty="0">
                <a:solidFill>
                  <a:srgbClr val="EEECE1"/>
                </a:solidFill>
              </a:rPr>
              <a:t> a la </a:t>
            </a:r>
            <a:r>
              <a:rPr lang="en-US" dirty="0" err="1">
                <a:solidFill>
                  <a:srgbClr val="EEECE1"/>
                </a:solidFill>
              </a:rPr>
              <a:t>Programación</a:t>
            </a:r>
            <a:r>
              <a:rPr lang="en-US" dirty="0">
                <a:solidFill>
                  <a:srgbClr val="EEECE1"/>
                </a:solidFill>
              </a:rPr>
              <a:t> </a:t>
            </a:r>
            <a:r>
              <a:rPr lang="en-US" dirty="0" err="1">
                <a:solidFill>
                  <a:srgbClr val="EEECE1"/>
                </a:solidFill>
              </a:rPr>
              <a:t>Orientada</a:t>
            </a:r>
            <a:r>
              <a:rPr lang="en-US" dirty="0">
                <a:solidFill>
                  <a:srgbClr val="EEECE1"/>
                </a:solidFill>
              </a:rPr>
              <a:t> a </a:t>
            </a:r>
            <a:r>
              <a:rPr lang="en-US" dirty="0" err="1">
                <a:solidFill>
                  <a:srgbClr val="EEECE1"/>
                </a:solidFill>
              </a:rPr>
              <a:t>Objetos</a:t>
            </a:r>
            <a:endParaRPr lang="es-ES" dirty="0">
              <a:solidFill>
                <a:srgbClr val="EEECE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sz="4000" b="1" dirty="0" smtClean="0"/>
              <a:t>Ordenamiento</a:t>
            </a:r>
            <a:endParaRPr lang="en-US" altLang="es-AR" sz="4000" b="1" dirty="0" smtClean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772823" y="2780928"/>
            <a:ext cx="6967529" cy="1200329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19050" indent="-1905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Ordenar una estructura de datos consiste en reacomodar sus elementos de acuerdo a </a:t>
            </a:r>
            <a:r>
              <a:rPr lang="es-ES" altLang="es-A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algún </a:t>
            </a:r>
            <a:r>
              <a:rPr lang="es-ES" altLang="es-A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</a:t>
            </a:r>
            <a:r>
              <a:rPr lang="es-ES" altLang="es-A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44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719138" y="1371600"/>
            <a:ext cx="842486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Acomodar un elemento llamado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QuickSort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a </a:t>
            </a:r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la izquierda del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QuickSort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a </a:t>
            </a:r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la derecha del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6244" y="4509120"/>
            <a:ext cx="766928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La estrategia se define en términos de la misma estrategia aplicada a una estructura con menos elementos.</a:t>
            </a:r>
            <a:endParaRPr lang="es-ES" altLang="es-AR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595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4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6615" name="AutoShape 7"/>
          <p:cNvSpPr>
            <a:spLocks noChangeArrowheads="1"/>
          </p:cNvSpPr>
          <p:nvPr/>
        </p:nvSpPr>
        <p:spPr bwMode="auto">
          <a:xfrm>
            <a:off x="2209800" y="4800600"/>
            <a:ext cx="762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11430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21336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4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31242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6619" name="Rectangle 11"/>
          <p:cNvSpPr>
            <a:spLocks noChangeArrowheads="1"/>
          </p:cNvSpPr>
          <p:nvPr/>
        </p:nvSpPr>
        <p:spPr bwMode="auto">
          <a:xfrm>
            <a:off x="41148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1524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470" name="Rectangle 13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471" name="Rectangle 14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6625" name="Rectangle 17"/>
          <p:cNvSpPr>
            <a:spLocks noChangeArrowheads="1"/>
          </p:cNvSpPr>
          <p:nvPr/>
        </p:nvSpPr>
        <p:spPr bwMode="auto">
          <a:xfrm>
            <a:off x="51054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6626" name="Rectangle 18"/>
          <p:cNvSpPr>
            <a:spLocks noChangeArrowheads="1"/>
          </p:cNvSpPr>
          <p:nvPr/>
        </p:nvSpPr>
        <p:spPr bwMode="auto">
          <a:xfrm>
            <a:off x="60960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6627" name="Rectangle 19"/>
          <p:cNvSpPr>
            <a:spLocks noChangeArrowheads="1"/>
          </p:cNvSpPr>
          <p:nvPr/>
        </p:nvSpPr>
        <p:spPr bwMode="auto">
          <a:xfrm>
            <a:off x="70866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6628" name="Rectangle 20"/>
          <p:cNvSpPr>
            <a:spLocks noChangeArrowheads="1"/>
          </p:cNvSpPr>
          <p:nvPr/>
        </p:nvSpPr>
        <p:spPr bwMode="auto">
          <a:xfrm>
            <a:off x="80772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478" name="AutoShape 22"/>
          <p:cNvSpPr>
            <a:spLocks/>
          </p:cNvSpPr>
          <p:nvPr/>
        </p:nvSpPr>
        <p:spPr bwMode="auto">
          <a:xfrm rot="5400000">
            <a:off x="2400300" y="2019300"/>
            <a:ext cx="457200" cy="4953000"/>
          </a:xfrm>
          <a:prstGeom prst="rightBrace">
            <a:avLst>
              <a:gd name="adj1" fmla="val 902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59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5" grpId="0" animBg="1"/>
      <p:bldP spid="196616" grpId="0" animBg="1"/>
      <p:bldP spid="196617" grpId="0" animBg="1"/>
      <p:bldP spid="196618" grpId="0" animBg="1"/>
      <p:bldP spid="196619" grpId="0" animBg="1"/>
      <p:bldP spid="196620" grpId="0" animBg="1"/>
      <p:bldP spid="196625" grpId="0" animBg="1"/>
      <p:bldP spid="196626" grpId="0" animBg="1"/>
      <p:bldP spid="196627" grpId="0" animBg="1"/>
      <p:bldP spid="1966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4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2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7639" name="AutoShape 7"/>
          <p:cNvSpPr>
            <a:spLocks noChangeArrowheads="1"/>
          </p:cNvSpPr>
          <p:nvPr/>
        </p:nvSpPr>
        <p:spPr bwMode="auto">
          <a:xfrm>
            <a:off x="762000" y="4724400"/>
            <a:ext cx="762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11430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2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21336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4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31242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41148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7644" name="Rectangle 12"/>
          <p:cNvSpPr>
            <a:spLocks noChangeArrowheads="1"/>
          </p:cNvSpPr>
          <p:nvPr/>
        </p:nvSpPr>
        <p:spPr bwMode="auto">
          <a:xfrm>
            <a:off x="1524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51054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60960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70866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80772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0502" name="AutoShape 22"/>
          <p:cNvSpPr>
            <a:spLocks/>
          </p:cNvSpPr>
          <p:nvPr/>
        </p:nvSpPr>
        <p:spPr bwMode="auto">
          <a:xfrm rot="5400000">
            <a:off x="914400" y="3505200"/>
            <a:ext cx="457200" cy="19812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6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9" grpId="0" animBg="1"/>
      <p:bldP spid="197640" grpId="0" animBg="1"/>
      <p:bldP spid="197641" grpId="0" animBg="1"/>
      <p:bldP spid="197642" grpId="0" animBg="1"/>
      <p:bldP spid="197643" grpId="0" animBg="1"/>
      <p:bldP spid="197644" grpId="0" animBg="1"/>
      <p:bldP spid="197649" grpId="0" animBg="1"/>
      <p:bldP spid="197650" grpId="0" animBg="1"/>
      <p:bldP spid="197651" grpId="0" animBg="1"/>
      <p:bldP spid="1976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2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4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5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8663" name="AutoShape 7"/>
          <p:cNvSpPr>
            <a:spLocks noChangeArrowheads="1"/>
          </p:cNvSpPr>
          <p:nvPr/>
        </p:nvSpPr>
        <p:spPr bwMode="auto">
          <a:xfrm>
            <a:off x="3733800" y="4800600"/>
            <a:ext cx="762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11430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2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21336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4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31242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5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8667" name="Rectangle 11"/>
          <p:cNvSpPr>
            <a:spLocks noChangeArrowheads="1"/>
          </p:cNvSpPr>
          <p:nvPr/>
        </p:nvSpPr>
        <p:spPr bwMode="auto">
          <a:xfrm>
            <a:off x="41148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8668" name="Rectangle 12"/>
          <p:cNvSpPr>
            <a:spLocks noChangeArrowheads="1"/>
          </p:cNvSpPr>
          <p:nvPr/>
        </p:nvSpPr>
        <p:spPr bwMode="auto">
          <a:xfrm>
            <a:off x="1524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1518" name="Rectangle 13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1519" name="Rectangle 14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1520" name="Rectangle 15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8673" name="Rectangle 17"/>
          <p:cNvSpPr>
            <a:spLocks noChangeArrowheads="1"/>
          </p:cNvSpPr>
          <p:nvPr/>
        </p:nvSpPr>
        <p:spPr bwMode="auto">
          <a:xfrm>
            <a:off x="51054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8674" name="Rectangle 18"/>
          <p:cNvSpPr>
            <a:spLocks noChangeArrowheads="1"/>
          </p:cNvSpPr>
          <p:nvPr/>
        </p:nvSpPr>
        <p:spPr bwMode="auto">
          <a:xfrm>
            <a:off x="60960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8675" name="Rectangle 19"/>
          <p:cNvSpPr>
            <a:spLocks noChangeArrowheads="1"/>
          </p:cNvSpPr>
          <p:nvPr/>
        </p:nvSpPr>
        <p:spPr bwMode="auto">
          <a:xfrm>
            <a:off x="70866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8676" name="Rectangle 20"/>
          <p:cNvSpPr>
            <a:spLocks noChangeArrowheads="1"/>
          </p:cNvSpPr>
          <p:nvPr/>
        </p:nvSpPr>
        <p:spPr bwMode="auto">
          <a:xfrm>
            <a:off x="80772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1526" name="AutoShape 22"/>
          <p:cNvSpPr>
            <a:spLocks/>
          </p:cNvSpPr>
          <p:nvPr/>
        </p:nvSpPr>
        <p:spPr bwMode="auto">
          <a:xfrm rot="5400000">
            <a:off x="3848100" y="3543300"/>
            <a:ext cx="533400" cy="1981200"/>
          </a:xfrm>
          <a:prstGeom prst="rightBrace">
            <a:avLst>
              <a:gd name="adj1" fmla="val 309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6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3" grpId="0" animBg="1"/>
      <p:bldP spid="198664" grpId="0" animBg="1"/>
      <p:bldP spid="198665" grpId="0" animBg="1"/>
      <p:bldP spid="198666" grpId="0" animBg="1"/>
      <p:bldP spid="198667" grpId="0" animBg="1"/>
      <p:bldP spid="198668" grpId="0" animBg="1"/>
      <p:bldP spid="198673" grpId="0" animBg="1"/>
      <p:bldP spid="198674" grpId="0" animBg="1"/>
      <p:bldP spid="198675" grpId="0" animBg="1"/>
      <p:bldP spid="1986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719138" y="1371600"/>
            <a:ext cx="842486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Acomodar un elemento llamado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QuickSort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a </a:t>
            </a:r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la izquierda del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QuickSort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a </a:t>
            </a:r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la derecha del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705227" y="3140968"/>
            <a:ext cx="753918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AR" b="1" dirty="0" smtClean="0">
                <a:solidFill>
                  <a:prstClr val="black"/>
                </a:solidFill>
                <a:latin typeface="Arial" charset="0"/>
              </a:rPr>
              <a:t>Caso trivial</a:t>
            </a:r>
          </a:p>
          <a:p>
            <a:pPr eaLnBrk="1" hangingPunct="1"/>
            <a:r>
              <a:rPr lang="es-ES" altLang="es-AR" dirty="0" smtClean="0">
                <a:solidFill>
                  <a:prstClr val="black"/>
                </a:solidFill>
                <a:latin typeface="Arial" charset="0"/>
              </a:rPr>
              <a:t>Una estructura con un elemento está ordenada</a:t>
            </a:r>
          </a:p>
          <a:p>
            <a:pPr eaLnBrk="1" hangingPunct="1"/>
            <a:r>
              <a:rPr lang="es-ES" altLang="es-AR" b="1" dirty="0" smtClean="0">
                <a:solidFill>
                  <a:prstClr val="black"/>
                </a:solidFill>
                <a:latin typeface="Arial" charset="0"/>
              </a:rPr>
              <a:t>Caso trivial</a:t>
            </a:r>
          </a:p>
          <a:p>
            <a:pPr eaLnBrk="1" hangingPunct="1"/>
            <a:r>
              <a:rPr lang="es-ES" altLang="es-AR" dirty="0" smtClean="0">
                <a:solidFill>
                  <a:prstClr val="black"/>
                </a:solidFill>
                <a:latin typeface="Arial" charset="0"/>
              </a:rPr>
              <a:t>Una estructura con dos elementos está ordenada o hay que intercambiarlos.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71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2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4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5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9687" name="AutoShape 7"/>
          <p:cNvSpPr>
            <a:spLocks noChangeArrowheads="1"/>
          </p:cNvSpPr>
          <p:nvPr/>
        </p:nvSpPr>
        <p:spPr bwMode="auto">
          <a:xfrm>
            <a:off x="7239000" y="4800600"/>
            <a:ext cx="762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99688" name="Rectangle 8"/>
          <p:cNvSpPr>
            <a:spLocks noChangeArrowheads="1"/>
          </p:cNvSpPr>
          <p:nvPr/>
        </p:nvSpPr>
        <p:spPr bwMode="auto">
          <a:xfrm>
            <a:off x="11430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2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21336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4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9690" name="Rectangle 10"/>
          <p:cNvSpPr>
            <a:spLocks noChangeArrowheads="1"/>
          </p:cNvSpPr>
          <p:nvPr/>
        </p:nvSpPr>
        <p:spPr bwMode="auto">
          <a:xfrm>
            <a:off x="31242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5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9691" name="Rectangle 11"/>
          <p:cNvSpPr>
            <a:spLocks noChangeArrowheads="1"/>
          </p:cNvSpPr>
          <p:nvPr/>
        </p:nvSpPr>
        <p:spPr bwMode="auto">
          <a:xfrm>
            <a:off x="41148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9692" name="Rectangle 12"/>
          <p:cNvSpPr>
            <a:spLocks noChangeArrowheads="1"/>
          </p:cNvSpPr>
          <p:nvPr/>
        </p:nvSpPr>
        <p:spPr bwMode="auto">
          <a:xfrm>
            <a:off x="1524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11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2545" name="Rectangle 16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9697" name="Rectangle 17"/>
          <p:cNvSpPr>
            <a:spLocks noChangeArrowheads="1"/>
          </p:cNvSpPr>
          <p:nvPr/>
        </p:nvSpPr>
        <p:spPr bwMode="auto">
          <a:xfrm>
            <a:off x="51054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9698" name="Rectangle 18"/>
          <p:cNvSpPr>
            <a:spLocks noChangeArrowheads="1"/>
          </p:cNvSpPr>
          <p:nvPr/>
        </p:nvSpPr>
        <p:spPr bwMode="auto">
          <a:xfrm>
            <a:off x="60960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9699" name="Rectangle 19"/>
          <p:cNvSpPr>
            <a:spLocks noChangeArrowheads="1"/>
          </p:cNvSpPr>
          <p:nvPr/>
        </p:nvSpPr>
        <p:spPr bwMode="auto">
          <a:xfrm>
            <a:off x="70866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9700" name="Rectangle 20"/>
          <p:cNvSpPr>
            <a:spLocks noChangeArrowheads="1"/>
          </p:cNvSpPr>
          <p:nvPr/>
        </p:nvSpPr>
        <p:spPr bwMode="auto">
          <a:xfrm>
            <a:off x="80772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11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2550" name="AutoShape 22"/>
          <p:cNvSpPr>
            <a:spLocks/>
          </p:cNvSpPr>
          <p:nvPr/>
        </p:nvSpPr>
        <p:spPr bwMode="auto">
          <a:xfrm rot="5400000">
            <a:off x="7391400" y="3048000"/>
            <a:ext cx="457200" cy="3048000"/>
          </a:xfrm>
          <a:prstGeom prst="righ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44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7" grpId="0" animBg="1"/>
      <p:bldP spid="199688" grpId="0" animBg="1"/>
      <p:bldP spid="199689" grpId="0" animBg="1"/>
      <p:bldP spid="199690" grpId="0" animBg="1"/>
      <p:bldP spid="199691" grpId="0" animBg="1"/>
      <p:bldP spid="199692" grpId="0" animBg="1"/>
      <p:bldP spid="199697" grpId="0" animBg="1"/>
      <p:bldP spid="199698" grpId="0" animBg="1"/>
      <p:bldP spid="199699" grpId="0" animBg="1"/>
      <p:bldP spid="19970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2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4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5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00711" name="AutoShape 7"/>
          <p:cNvSpPr>
            <a:spLocks noChangeArrowheads="1"/>
          </p:cNvSpPr>
          <p:nvPr/>
        </p:nvSpPr>
        <p:spPr bwMode="auto">
          <a:xfrm>
            <a:off x="6705600" y="4800600"/>
            <a:ext cx="762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11430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2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21336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4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31242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5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00715" name="Rectangle 11"/>
          <p:cNvSpPr>
            <a:spLocks noChangeArrowheads="1"/>
          </p:cNvSpPr>
          <p:nvPr/>
        </p:nvSpPr>
        <p:spPr bwMode="auto">
          <a:xfrm>
            <a:off x="41148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00716" name="Rectangle 12"/>
          <p:cNvSpPr>
            <a:spLocks noChangeArrowheads="1"/>
          </p:cNvSpPr>
          <p:nvPr/>
        </p:nvSpPr>
        <p:spPr bwMode="auto">
          <a:xfrm>
            <a:off x="152400" y="56388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3567" name="Rectangle 14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9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3569" name="Rectangle 16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11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00721" name="Rectangle 17"/>
          <p:cNvSpPr>
            <a:spLocks noChangeArrowheads="1"/>
          </p:cNvSpPr>
          <p:nvPr/>
        </p:nvSpPr>
        <p:spPr bwMode="auto">
          <a:xfrm>
            <a:off x="51054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00722" name="Rectangle 18"/>
          <p:cNvSpPr>
            <a:spLocks noChangeArrowheads="1"/>
          </p:cNvSpPr>
          <p:nvPr/>
        </p:nvSpPr>
        <p:spPr bwMode="auto">
          <a:xfrm>
            <a:off x="6096000" y="56388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00723" name="Rectangle 19"/>
          <p:cNvSpPr>
            <a:spLocks noChangeArrowheads="1"/>
          </p:cNvSpPr>
          <p:nvPr/>
        </p:nvSpPr>
        <p:spPr bwMode="auto">
          <a:xfrm>
            <a:off x="70866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9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00724" name="Rectangle 20"/>
          <p:cNvSpPr>
            <a:spLocks noChangeArrowheads="1"/>
          </p:cNvSpPr>
          <p:nvPr/>
        </p:nvSpPr>
        <p:spPr bwMode="auto">
          <a:xfrm>
            <a:off x="8077200" y="56388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11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3574" name="AutoShape 22"/>
          <p:cNvSpPr>
            <a:spLocks/>
          </p:cNvSpPr>
          <p:nvPr/>
        </p:nvSpPr>
        <p:spPr bwMode="auto">
          <a:xfrm rot="5400000">
            <a:off x="6858000" y="3581400"/>
            <a:ext cx="457200" cy="19812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4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1" grpId="0" animBg="1"/>
      <p:bldP spid="200712" grpId="0" animBg="1"/>
      <p:bldP spid="200713" grpId="0" animBg="1"/>
      <p:bldP spid="200714" grpId="0" animBg="1"/>
      <p:bldP spid="200715" grpId="0" animBg="1"/>
      <p:bldP spid="200716" grpId="0" animBg="1"/>
      <p:bldP spid="200721" grpId="0" animBg="1"/>
      <p:bldP spid="200722" grpId="0" animBg="1"/>
      <p:bldP spid="200723" grpId="0" animBg="1"/>
      <p:bldP spid="2007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528569" y="1412776"/>
            <a:ext cx="842486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AR" sz="2800" b="1" dirty="0">
                <a:solidFill>
                  <a:prstClr val="black"/>
                </a:solidFill>
                <a:latin typeface="Arial" charset="0"/>
              </a:rPr>
              <a:t> Algoritmo </a:t>
            </a:r>
            <a:r>
              <a:rPr lang="es-ES" altLang="es-AR" sz="2800" b="1" dirty="0" err="1">
                <a:solidFill>
                  <a:prstClr val="black"/>
                </a:solidFill>
                <a:latin typeface="Arial" charset="0"/>
              </a:rPr>
              <a:t>QuickSort</a:t>
            </a:r>
            <a:endParaRPr lang="es-ES" altLang="es-AR" sz="2800" b="1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i hay más de un elemento 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si hay dos elementos</a:t>
            </a: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   comparar e intercambiar</a:t>
            </a: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sino 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 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 </a:t>
            </a:r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Acomodar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QuickSort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a la izquierda del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QuickSort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la derecha del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3135" y="5373216"/>
            <a:ext cx="8424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AR" sz="2800" b="1" i="1" dirty="0" smtClean="0">
                <a:solidFill>
                  <a:prstClr val="black"/>
                </a:solidFill>
                <a:latin typeface="Arial" charset="0"/>
              </a:rPr>
              <a:t>Refinamos</a:t>
            </a:r>
            <a:r>
              <a:rPr lang="es-ES" altLang="es-AR" sz="2800" b="1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la solución antes de implementar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1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1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1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1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79725" y="3429000"/>
            <a:ext cx="2560638" cy="444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solidFill>
                <a:prstClr val="white"/>
              </a:solidFill>
            </a:endParaRPr>
          </a:p>
        </p:txBody>
      </p:sp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576263" y="1279525"/>
            <a:ext cx="842327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b="1" dirty="0">
                <a:solidFill>
                  <a:prstClr val="black"/>
                </a:solidFill>
                <a:latin typeface="Arial" charset="0"/>
              </a:rPr>
              <a:t>Algoritmo </a:t>
            </a:r>
            <a:r>
              <a:rPr lang="es-ES" altLang="es-AR" sz="2800" b="1" dirty="0" err="1">
                <a:solidFill>
                  <a:prstClr val="black"/>
                </a:solidFill>
                <a:latin typeface="Arial" charset="0"/>
              </a:rPr>
              <a:t>QuickSort</a:t>
            </a:r>
            <a:endParaRPr lang="es-ES" altLang="es-AR" sz="2800" b="1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DE </a:t>
            </a:r>
            <a:r>
              <a:rPr lang="es-ES" altLang="es-AR" sz="2800" dirty="0" err="1">
                <a:solidFill>
                  <a:prstClr val="black"/>
                </a:solidFill>
                <a:latin typeface="Arial" charset="0"/>
              </a:rPr>
              <a:t>ini,Fin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si </a:t>
            </a:r>
            <a:r>
              <a:rPr lang="es-ES" altLang="es-AR" sz="2800" dirty="0" err="1">
                <a:solidFill>
                  <a:prstClr val="black"/>
                </a:solidFill>
                <a:latin typeface="Arial" charset="0"/>
              </a:rPr>
              <a:t>ini</a:t>
            </a:r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&lt; 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fin</a:t>
            </a: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 si ini+1= fin Comparar y intercambiar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sino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s-ES" altLang="es-AR" sz="2800" dirty="0" err="1" smtClean="0">
                <a:solidFill>
                  <a:srgbClr val="FF9933"/>
                </a:solidFill>
                <a:latin typeface="Arial" charset="0"/>
              </a:rPr>
              <a:t>posPivot</a:t>
            </a:r>
            <a:r>
              <a:rPr lang="es-ES" altLang="es-AR" sz="2800" dirty="0" smtClean="0">
                <a:solidFill>
                  <a:srgbClr val="FF9933"/>
                </a:solidFill>
                <a:latin typeface="Arial" charset="0"/>
              </a:rPr>
              <a:t> </a:t>
            </a:r>
            <a:r>
              <a:rPr lang="es-ES" altLang="es-AR" sz="2800" dirty="0">
                <a:solidFill>
                  <a:srgbClr val="FF9933"/>
                </a:solidFill>
                <a:latin typeface="Arial" charset="0"/>
                <a:sym typeface="Symbol" pitchFamily="18" charset="2"/>
              </a:rPr>
              <a:t> 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AcomodarPivot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 err="1">
                <a:solidFill>
                  <a:prstClr val="black"/>
                </a:solidFill>
                <a:latin typeface="Arial" charset="0"/>
              </a:rPr>
              <a:t>ini,fin</a:t>
            </a:r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 </a:t>
            </a: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s-ES" altLang="es-AR" sz="2800" dirty="0" err="1">
                <a:solidFill>
                  <a:prstClr val="black"/>
                </a:solidFill>
                <a:latin typeface="Arial" charset="0"/>
              </a:rPr>
              <a:t>QuickSort</a:t>
            </a:r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ini,</a:t>
            </a:r>
            <a:r>
              <a:rPr lang="es-ES" altLang="es-AR" sz="2800" dirty="0" smtClean="0">
                <a:solidFill>
                  <a:srgbClr val="FF9933"/>
                </a:solidFill>
                <a:latin typeface="Arial" charset="0"/>
              </a:rPr>
              <a:t>posPivot-1</a:t>
            </a:r>
            <a:endParaRPr lang="es-ES" altLang="es-AR" sz="2800" dirty="0">
              <a:solidFill>
                <a:srgbClr val="FF9933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  </a:t>
            </a:r>
            <a:r>
              <a:rPr lang="es-ES" altLang="es-AR" sz="2800" dirty="0" err="1">
                <a:solidFill>
                  <a:prstClr val="black"/>
                </a:solidFill>
                <a:latin typeface="Arial" charset="0"/>
              </a:rPr>
              <a:t>QuickSort</a:t>
            </a:r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" altLang="es-AR" sz="2800" dirty="0" smtClean="0">
                <a:solidFill>
                  <a:srgbClr val="FF9933"/>
                </a:solidFill>
                <a:latin typeface="Arial" charset="0"/>
              </a:rPr>
              <a:t>posPivot+1</a:t>
            </a:r>
            <a:r>
              <a:rPr lang="es-ES" altLang="es-AR" sz="2800" dirty="0" smtClean="0">
                <a:solidFill>
                  <a:prstClr val="black"/>
                </a:solidFill>
                <a:latin typeface="Arial" charset="0"/>
              </a:rPr>
              <a:t>,fin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638175" y="5229200"/>
            <a:ext cx="7910513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_tradnl" dirty="0" smtClean="0">
                <a:solidFill>
                  <a:prstClr val="black"/>
                </a:solidFill>
                <a:latin typeface="Calibri"/>
              </a:rPr>
              <a:t>Es un algoritmo genérico, no depende del tipo de los elementos.</a:t>
            </a:r>
          </a:p>
        </p:txBody>
      </p:sp>
    </p:spTree>
    <p:extLst>
      <p:ext uri="{BB962C8B-B14F-4D97-AF65-F5344CB8AC3E}">
        <p14:creationId xmlns:p14="http://schemas.microsoft.com/office/powerpoint/2010/main" val="26865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2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2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2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2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2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4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2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9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7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6635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8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EEECE1"/>
                </a:solidFill>
              </a:rPr>
              <a:t>Introducción</a:t>
            </a:r>
            <a:r>
              <a:rPr lang="en-US" dirty="0">
                <a:solidFill>
                  <a:srgbClr val="EEECE1"/>
                </a:solidFill>
              </a:rPr>
              <a:t> a la </a:t>
            </a:r>
            <a:r>
              <a:rPr lang="en-US" dirty="0" err="1">
                <a:solidFill>
                  <a:srgbClr val="EEECE1"/>
                </a:solidFill>
              </a:rPr>
              <a:t>Programación</a:t>
            </a:r>
            <a:r>
              <a:rPr lang="en-US" dirty="0">
                <a:solidFill>
                  <a:srgbClr val="EEECE1"/>
                </a:solidFill>
              </a:rPr>
              <a:t> </a:t>
            </a:r>
            <a:r>
              <a:rPr lang="en-US" dirty="0" err="1">
                <a:solidFill>
                  <a:srgbClr val="EEECE1"/>
                </a:solidFill>
              </a:rPr>
              <a:t>Orientada</a:t>
            </a:r>
            <a:r>
              <a:rPr lang="en-US" dirty="0">
                <a:solidFill>
                  <a:srgbClr val="EEECE1"/>
                </a:solidFill>
              </a:rPr>
              <a:t> a </a:t>
            </a:r>
            <a:r>
              <a:rPr lang="en-US" dirty="0" err="1">
                <a:solidFill>
                  <a:srgbClr val="EEECE1"/>
                </a:solidFill>
              </a:rPr>
              <a:t>Objetos</a:t>
            </a:r>
            <a:endParaRPr lang="es-ES" dirty="0">
              <a:solidFill>
                <a:srgbClr val="EEECE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sz="4000" b="1" dirty="0" smtClean="0"/>
              <a:t>Ordenamiento</a:t>
            </a:r>
            <a:endParaRPr lang="en-US" altLang="es-AR" sz="4000" b="1" dirty="0" smtClean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79512" y="987714"/>
            <a:ext cx="778720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" indent="-1905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endParaRPr lang="es-ES" altLang="es-A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arreglo de números puede ordenarse numérica en forma ascendente o descendente.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59632" y="270892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>
                <a:solidFill>
                  <a:sysClr val="windowText" lastClr="000000"/>
                </a:solidFill>
              </a:rPr>
              <a:t>25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59632" y="333620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259632" y="396348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>
                <a:solidFill>
                  <a:sysClr val="windowText" lastClr="000000"/>
                </a:solidFill>
              </a:rPr>
              <a:t>-</a:t>
            </a:r>
            <a:r>
              <a:rPr lang="es-AR" sz="3600" dirty="0" smtClean="0">
                <a:solidFill>
                  <a:sysClr val="windowText" lastClr="000000"/>
                </a:solidFill>
              </a:rPr>
              <a:t>5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259632" y="4581128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>
                <a:solidFill>
                  <a:sysClr val="windowText" lastClr="000000"/>
                </a:solidFill>
              </a:rPr>
              <a:t>7</a:t>
            </a:r>
            <a:r>
              <a:rPr lang="es-AR" sz="3600" dirty="0" smtClean="0">
                <a:solidFill>
                  <a:sysClr val="windowText" lastClr="000000"/>
                </a:solidFill>
              </a:rPr>
              <a:t>5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259632" y="522920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915816" y="27239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>
                <a:solidFill>
                  <a:sysClr val="windowText" lastClr="000000"/>
                </a:solidFill>
              </a:rPr>
              <a:t>-5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2915816" y="3351246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>
                <a:solidFill>
                  <a:sysClr val="windowText" lastClr="000000"/>
                </a:solidFill>
              </a:rPr>
              <a:t>0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915816" y="3978528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2915816" y="459617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>
                <a:solidFill>
                  <a:sysClr val="windowText" lastClr="000000"/>
                </a:solidFill>
              </a:rPr>
              <a:t>25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2915816" y="524424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>
                <a:solidFill>
                  <a:sysClr val="windowText" lastClr="000000"/>
                </a:solidFill>
              </a:rPr>
              <a:t>75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3" name="Flecha a la derecha con muesca 2"/>
          <p:cNvSpPr/>
          <p:nvPr/>
        </p:nvSpPr>
        <p:spPr>
          <a:xfrm>
            <a:off x="2195736" y="3963484"/>
            <a:ext cx="576064" cy="40162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77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4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2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9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8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 flipV="1">
            <a:off x="609600" y="45720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04812" name="AutoShape 12"/>
          <p:cNvSpPr>
            <a:spLocks noChangeArrowheads="1"/>
          </p:cNvSpPr>
          <p:nvPr/>
        </p:nvSpPr>
        <p:spPr bwMode="auto">
          <a:xfrm>
            <a:off x="381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57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2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9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8683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8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8684" name="Line 11"/>
          <p:cNvSpPr>
            <a:spLocks noChangeShapeType="1"/>
          </p:cNvSpPr>
          <p:nvPr/>
        </p:nvSpPr>
        <p:spPr bwMode="auto">
          <a:xfrm flipV="1">
            <a:off x="6096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 flipV="1">
            <a:off x="1752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05837" name="AutoShape 13"/>
          <p:cNvSpPr>
            <a:spLocks noChangeArrowheads="1"/>
          </p:cNvSpPr>
          <p:nvPr/>
        </p:nvSpPr>
        <p:spPr bwMode="auto">
          <a:xfrm>
            <a:off x="914400" y="3886200"/>
            <a:ext cx="457200" cy="2286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05838" name="Text Box 14"/>
          <p:cNvSpPr txBox="1">
            <a:spLocks noChangeArrowheads="1"/>
          </p:cNvSpPr>
          <p:nvPr/>
        </p:nvSpPr>
        <p:spPr bwMode="auto">
          <a:xfrm>
            <a:off x="609600" y="25146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AR" sz="3200" b="1">
                <a:solidFill>
                  <a:prstClr val="black"/>
                </a:solidFill>
              </a:rPr>
              <a:t>7 &gt; 4</a:t>
            </a:r>
            <a:endParaRPr lang="es-ES" altLang="es-AR" sz="3200" b="1">
              <a:solidFill>
                <a:prstClr val="black"/>
              </a:solidFill>
            </a:endParaRPr>
          </a:p>
        </p:txBody>
      </p:sp>
      <p:sp>
        <p:nvSpPr>
          <p:cNvPr id="28688" name="AutoShape 15"/>
          <p:cNvSpPr>
            <a:spLocks noChangeArrowheads="1"/>
          </p:cNvSpPr>
          <p:nvPr/>
        </p:nvSpPr>
        <p:spPr bwMode="auto">
          <a:xfrm>
            <a:off x="381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6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7" grpId="0" animBg="1"/>
      <p:bldP spid="20583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2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9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9705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9706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29707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8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 flipV="1">
            <a:off x="15240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 flipV="1">
            <a:off x="1752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9710" name="AutoShape 13"/>
          <p:cNvSpPr>
            <a:spLocks noChangeArrowheads="1"/>
          </p:cNvSpPr>
          <p:nvPr/>
        </p:nvSpPr>
        <p:spPr bwMode="auto">
          <a:xfrm>
            <a:off x="381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0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9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0730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0731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8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0732" name="Line 11"/>
          <p:cNvSpPr>
            <a:spLocks noChangeShapeType="1"/>
          </p:cNvSpPr>
          <p:nvPr/>
        </p:nvSpPr>
        <p:spPr bwMode="auto">
          <a:xfrm flipV="1">
            <a:off x="15240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0733" name="Line 12"/>
          <p:cNvSpPr>
            <a:spLocks noChangeShapeType="1"/>
          </p:cNvSpPr>
          <p:nvPr/>
        </p:nvSpPr>
        <p:spPr bwMode="auto">
          <a:xfrm flipV="1">
            <a:off x="26670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07885" name="AutoShape 13"/>
          <p:cNvSpPr>
            <a:spLocks noChangeArrowheads="1"/>
          </p:cNvSpPr>
          <p:nvPr/>
        </p:nvSpPr>
        <p:spPr bwMode="auto">
          <a:xfrm>
            <a:off x="1981200" y="3886200"/>
            <a:ext cx="457200" cy="2286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07886" name="Text Box 14"/>
          <p:cNvSpPr txBox="1">
            <a:spLocks noChangeArrowheads="1"/>
          </p:cNvSpPr>
          <p:nvPr/>
        </p:nvSpPr>
        <p:spPr bwMode="auto">
          <a:xfrm>
            <a:off x="1676400" y="25146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AR" sz="3200" b="1">
                <a:solidFill>
                  <a:prstClr val="black"/>
                </a:solidFill>
              </a:rPr>
              <a:t>7 &gt; 2</a:t>
            </a:r>
            <a:endParaRPr lang="es-ES" altLang="es-AR" sz="3200" b="1">
              <a:solidFill>
                <a:prstClr val="black"/>
              </a:solidFill>
            </a:endParaRPr>
          </a:p>
        </p:txBody>
      </p:sp>
      <p:sp>
        <p:nvSpPr>
          <p:cNvPr id="30736" name="AutoShape 15"/>
          <p:cNvSpPr>
            <a:spLocks noChangeArrowheads="1"/>
          </p:cNvSpPr>
          <p:nvPr/>
        </p:nvSpPr>
        <p:spPr bwMode="auto">
          <a:xfrm>
            <a:off x="381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5" grpId="0" animBg="1"/>
      <p:bldP spid="20788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9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1753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1755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8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 flipV="1">
            <a:off x="25146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 flipV="1">
            <a:off x="27432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1758" name="AutoShape 13"/>
          <p:cNvSpPr>
            <a:spLocks noChangeArrowheads="1"/>
          </p:cNvSpPr>
          <p:nvPr/>
        </p:nvSpPr>
        <p:spPr bwMode="auto">
          <a:xfrm>
            <a:off x="381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2777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2778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2779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8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 flipV="1">
            <a:off x="25146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 flipV="1">
            <a:off x="3657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09933" name="Text Box 13"/>
          <p:cNvSpPr txBox="1">
            <a:spLocks noChangeArrowheads="1"/>
          </p:cNvSpPr>
          <p:nvPr/>
        </p:nvSpPr>
        <p:spPr bwMode="auto">
          <a:xfrm>
            <a:off x="2590800" y="25146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AR" sz="3200" b="1">
                <a:solidFill>
                  <a:prstClr val="black"/>
                </a:solidFill>
              </a:rPr>
              <a:t>7 &lt; 9</a:t>
            </a:r>
            <a:endParaRPr lang="es-ES" altLang="es-AR" sz="3200" b="1">
              <a:solidFill>
                <a:prstClr val="black"/>
              </a:solidFill>
            </a:endParaRPr>
          </a:p>
        </p:txBody>
      </p:sp>
      <p:sp>
        <p:nvSpPr>
          <p:cNvPr id="32783" name="AutoShape 14"/>
          <p:cNvSpPr>
            <a:spLocks noChangeArrowheads="1"/>
          </p:cNvSpPr>
          <p:nvPr/>
        </p:nvSpPr>
        <p:spPr bwMode="auto">
          <a:xfrm>
            <a:off x="381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9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3800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3801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3802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3803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8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 flipV="1">
            <a:off x="25146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3805" name="Line 12"/>
          <p:cNvSpPr>
            <a:spLocks noChangeShapeType="1"/>
          </p:cNvSpPr>
          <p:nvPr/>
        </p:nvSpPr>
        <p:spPr bwMode="auto">
          <a:xfrm flipV="1">
            <a:off x="3657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10957" name="AutoShape 13"/>
          <p:cNvSpPr>
            <a:spLocks noChangeArrowheads="1"/>
          </p:cNvSpPr>
          <p:nvPr/>
        </p:nvSpPr>
        <p:spPr bwMode="auto">
          <a:xfrm flipH="1">
            <a:off x="6858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9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4828" name="Line 11"/>
          <p:cNvSpPr>
            <a:spLocks noChangeShapeType="1"/>
          </p:cNvSpPr>
          <p:nvPr/>
        </p:nvSpPr>
        <p:spPr bwMode="auto">
          <a:xfrm flipV="1">
            <a:off x="25146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4829" name="Line 12"/>
          <p:cNvSpPr>
            <a:spLocks noChangeShapeType="1"/>
          </p:cNvSpPr>
          <p:nvPr/>
        </p:nvSpPr>
        <p:spPr bwMode="auto">
          <a:xfrm flipV="1">
            <a:off x="3657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4830" name="Line 13"/>
          <p:cNvSpPr>
            <a:spLocks noChangeShapeType="1"/>
          </p:cNvSpPr>
          <p:nvPr/>
        </p:nvSpPr>
        <p:spPr bwMode="auto">
          <a:xfrm flipV="1">
            <a:off x="8610600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4831" name="AutoShape 14"/>
          <p:cNvSpPr>
            <a:spLocks noChangeArrowheads="1"/>
          </p:cNvSpPr>
          <p:nvPr/>
        </p:nvSpPr>
        <p:spPr bwMode="auto">
          <a:xfrm flipH="1">
            <a:off x="6858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7543800" y="2468563"/>
            <a:ext cx="175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AR" sz="3200" b="1">
                <a:solidFill>
                  <a:prstClr val="black"/>
                </a:solidFill>
              </a:rPr>
              <a:t>7 &lt; 8</a:t>
            </a:r>
            <a:endParaRPr lang="es-ES" altLang="es-AR" sz="3200" b="1">
              <a:solidFill>
                <a:prstClr val="black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05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8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 flipV="1">
            <a:off x="25146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 flipV="1">
            <a:off x="3657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 flipV="1">
            <a:off x="7620000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13006" name="AutoShape 14"/>
          <p:cNvSpPr>
            <a:spLocks noChangeArrowheads="1"/>
          </p:cNvSpPr>
          <p:nvPr/>
        </p:nvSpPr>
        <p:spPr bwMode="auto">
          <a:xfrm>
            <a:off x="3733800" y="3657600"/>
            <a:ext cx="3657600" cy="457200"/>
          </a:xfrm>
          <a:prstGeom prst="leftRightArrow">
            <a:avLst>
              <a:gd name="adj1" fmla="val 29685"/>
              <a:gd name="adj2" fmla="val 83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13007" name="Text Box 15"/>
          <p:cNvSpPr txBox="1">
            <a:spLocks noChangeArrowheads="1"/>
          </p:cNvSpPr>
          <p:nvPr/>
        </p:nvSpPr>
        <p:spPr bwMode="auto">
          <a:xfrm>
            <a:off x="6553200" y="24384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AR" sz="3200" b="1">
                <a:solidFill>
                  <a:prstClr val="black"/>
                </a:solidFill>
              </a:rPr>
              <a:t>7 &gt; 1</a:t>
            </a:r>
            <a:endParaRPr lang="es-ES" altLang="es-AR" sz="3200" b="1">
              <a:solidFill>
                <a:prstClr val="black"/>
              </a:solidFill>
            </a:endParaRPr>
          </a:p>
        </p:txBody>
      </p:sp>
      <p:sp>
        <p:nvSpPr>
          <p:cNvPr id="35857" name="AutoShape 16"/>
          <p:cNvSpPr>
            <a:spLocks noChangeArrowheads="1"/>
          </p:cNvSpPr>
          <p:nvPr/>
        </p:nvSpPr>
        <p:spPr bwMode="auto">
          <a:xfrm flipH="1">
            <a:off x="6858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6" grpId="0" animBg="1"/>
      <p:bldP spid="21300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6874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6875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6876" name="Line 11"/>
          <p:cNvSpPr>
            <a:spLocks noChangeShapeType="1"/>
          </p:cNvSpPr>
          <p:nvPr/>
        </p:nvSpPr>
        <p:spPr bwMode="auto">
          <a:xfrm flipV="1">
            <a:off x="25146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6877" name="Line 12"/>
          <p:cNvSpPr>
            <a:spLocks noChangeShapeType="1"/>
          </p:cNvSpPr>
          <p:nvPr/>
        </p:nvSpPr>
        <p:spPr bwMode="auto">
          <a:xfrm flipV="1">
            <a:off x="3657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6878" name="Line 13"/>
          <p:cNvSpPr>
            <a:spLocks noChangeShapeType="1"/>
          </p:cNvSpPr>
          <p:nvPr/>
        </p:nvSpPr>
        <p:spPr bwMode="auto">
          <a:xfrm flipV="1">
            <a:off x="6591300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14030" name="Text Box 14"/>
          <p:cNvSpPr txBox="1">
            <a:spLocks noChangeArrowheads="1"/>
          </p:cNvSpPr>
          <p:nvPr/>
        </p:nvSpPr>
        <p:spPr bwMode="auto">
          <a:xfrm>
            <a:off x="2590800" y="25908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AR" sz="3200" b="1" dirty="0">
                <a:solidFill>
                  <a:prstClr val="black"/>
                </a:solidFill>
              </a:rPr>
              <a:t>7 &gt; 1</a:t>
            </a:r>
            <a:endParaRPr lang="es-ES" altLang="es-AR" sz="3200" b="1" dirty="0">
              <a:solidFill>
                <a:prstClr val="black"/>
              </a:solidFill>
            </a:endParaRPr>
          </a:p>
        </p:txBody>
      </p:sp>
      <p:sp>
        <p:nvSpPr>
          <p:cNvPr id="36880" name="AutoShape 15"/>
          <p:cNvSpPr>
            <a:spLocks noChangeArrowheads="1"/>
          </p:cNvSpPr>
          <p:nvPr/>
        </p:nvSpPr>
        <p:spPr bwMode="auto">
          <a:xfrm>
            <a:off x="304800" y="58674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3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EEECE1"/>
                </a:solidFill>
              </a:rPr>
              <a:t>Introducción</a:t>
            </a:r>
            <a:r>
              <a:rPr lang="en-US" dirty="0">
                <a:solidFill>
                  <a:srgbClr val="EEECE1"/>
                </a:solidFill>
              </a:rPr>
              <a:t> a la </a:t>
            </a:r>
            <a:r>
              <a:rPr lang="en-US" dirty="0" err="1">
                <a:solidFill>
                  <a:srgbClr val="EEECE1"/>
                </a:solidFill>
              </a:rPr>
              <a:t>Programación</a:t>
            </a:r>
            <a:r>
              <a:rPr lang="en-US" dirty="0">
                <a:solidFill>
                  <a:srgbClr val="EEECE1"/>
                </a:solidFill>
              </a:rPr>
              <a:t> </a:t>
            </a:r>
            <a:r>
              <a:rPr lang="en-US" dirty="0" err="1">
                <a:solidFill>
                  <a:srgbClr val="EEECE1"/>
                </a:solidFill>
              </a:rPr>
              <a:t>Orientada</a:t>
            </a:r>
            <a:r>
              <a:rPr lang="en-US" dirty="0">
                <a:solidFill>
                  <a:srgbClr val="EEECE1"/>
                </a:solidFill>
              </a:rPr>
              <a:t> a </a:t>
            </a:r>
            <a:r>
              <a:rPr lang="en-US" dirty="0" err="1">
                <a:solidFill>
                  <a:srgbClr val="EEECE1"/>
                </a:solidFill>
              </a:rPr>
              <a:t>Objetos</a:t>
            </a:r>
            <a:endParaRPr lang="es-ES" dirty="0">
              <a:solidFill>
                <a:srgbClr val="EEECE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sz="4000" b="1" dirty="0" smtClean="0"/>
              <a:t>Ordenamiento</a:t>
            </a:r>
            <a:endParaRPr lang="en-US" altLang="es-AR" sz="4000" b="1" dirty="0" smtClean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79512" y="987714"/>
            <a:ext cx="778720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" indent="-1905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endParaRPr lang="es-ES" altLang="es-A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arreglo de objetos de clase </a:t>
            </a:r>
            <a:r>
              <a:rPr lang="es-ES" altLang="es-AR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r>
              <a:rPr lang="es-ES" altLang="es-AR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puede ordenarse alfabéticamente en forma ascendente o </a:t>
            </a:r>
            <a:r>
              <a:rPr lang="es-ES" altLang="es-AR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desdendente</a:t>
            </a:r>
            <a:r>
              <a:rPr lang="es-ES" altLang="es-AR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339752" y="2703957"/>
            <a:ext cx="136815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>
                <a:solidFill>
                  <a:sysClr val="windowText" lastClr="000000"/>
                </a:solidFill>
              </a:rPr>
              <a:t>IPOO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339752" y="3331239"/>
            <a:ext cx="136815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err="1" smtClean="0">
                <a:solidFill>
                  <a:sysClr val="windowText" lastClr="000000"/>
                </a:solidFill>
              </a:rPr>
              <a:t>EdD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339752" y="3958521"/>
            <a:ext cx="136815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>
                <a:solidFill>
                  <a:sysClr val="windowText" lastClr="000000"/>
                </a:solidFill>
              </a:rPr>
              <a:t>RPA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39752" y="4576165"/>
            <a:ext cx="136815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err="1" smtClean="0">
                <a:solidFill>
                  <a:sysClr val="windowText" lastClr="000000"/>
                </a:solidFill>
              </a:rPr>
              <a:t>LFyA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39752" y="5224237"/>
            <a:ext cx="136815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err="1" smtClean="0">
                <a:solidFill>
                  <a:sysClr val="windowText" lastClr="000000"/>
                </a:solidFill>
              </a:rPr>
              <a:t>TdC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15" name="Flecha a la derecha con muesca 14"/>
          <p:cNvSpPr/>
          <p:nvPr/>
        </p:nvSpPr>
        <p:spPr>
          <a:xfrm>
            <a:off x="3995936" y="3958521"/>
            <a:ext cx="576064" cy="40162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Rectángulo 15"/>
          <p:cNvSpPr/>
          <p:nvPr/>
        </p:nvSpPr>
        <p:spPr>
          <a:xfrm>
            <a:off x="4779635" y="2660681"/>
            <a:ext cx="136815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err="1" smtClean="0">
                <a:solidFill>
                  <a:sysClr val="windowText" lastClr="000000"/>
                </a:solidFill>
              </a:rPr>
              <a:t>EdA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4779635" y="3287963"/>
            <a:ext cx="136815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>
                <a:solidFill>
                  <a:sysClr val="windowText" lastClr="000000"/>
                </a:solidFill>
              </a:rPr>
              <a:t>IPOO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779635" y="3915245"/>
            <a:ext cx="136815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err="1" smtClean="0">
                <a:solidFill>
                  <a:sysClr val="windowText" lastClr="000000"/>
                </a:solidFill>
              </a:rPr>
              <a:t>LFyA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4779635" y="4532889"/>
            <a:ext cx="136815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>
                <a:solidFill>
                  <a:sysClr val="windowText" lastClr="000000"/>
                </a:solidFill>
              </a:rPr>
              <a:t>RPA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4779635" y="5180961"/>
            <a:ext cx="136815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err="1" smtClean="0">
                <a:solidFill>
                  <a:sysClr val="windowText" lastClr="000000"/>
                </a:solidFill>
              </a:rPr>
              <a:t>TdC</a:t>
            </a:r>
            <a:endParaRPr lang="es-AR" sz="3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 flipV="1">
            <a:off x="25146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 flipV="1">
            <a:off x="3657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 flipV="1">
            <a:off x="6605155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15054" name="AutoShape 14"/>
          <p:cNvSpPr>
            <a:spLocks noChangeArrowheads="1"/>
          </p:cNvSpPr>
          <p:nvPr/>
        </p:nvSpPr>
        <p:spPr bwMode="auto">
          <a:xfrm>
            <a:off x="2971800" y="3886200"/>
            <a:ext cx="457200" cy="2286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37904" name="AutoShape 15"/>
          <p:cNvSpPr>
            <a:spLocks noChangeArrowheads="1"/>
          </p:cNvSpPr>
          <p:nvPr/>
        </p:nvSpPr>
        <p:spPr bwMode="auto">
          <a:xfrm>
            <a:off x="304800" y="58674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8924" name="Line 11"/>
          <p:cNvSpPr>
            <a:spLocks noChangeShapeType="1"/>
          </p:cNvSpPr>
          <p:nvPr/>
        </p:nvSpPr>
        <p:spPr bwMode="auto">
          <a:xfrm flipV="1">
            <a:off x="34290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8925" name="Line 12"/>
          <p:cNvSpPr>
            <a:spLocks noChangeShapeType="1"/>
          </p:cNvSpPr>
          <p:nvPr/>
        </p:nvSpPr>
        <p:spPr bwMode="auto">
          <a:xfrm flipV="1">
            <a:off x="3657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8926" name="Line 13"/>
          <p:cNvSpPr>
            <a:spLocks noChangeShapeType="1"/>
          </p:cNvSpPr>
          <p:nvPr/>
        </p:nvSpPr>
        <p:spPr bwMode="auto">
          <a:xfrm flipV="1">
            <a:off x="6591300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8927" name="AutoShape 14"/>
          <p:cNvSpPr>
            <a:spLocks noChangeArrowheads="1"/>
          </p:cNvSpPr>
          <p:nvPr/>
        </p:nvSpPr>
        <p:spPr bwMode="auto">
          <a:xfrm>
            <a:off x="304800" y="58674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9947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V="1">
            <a:off x="35814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V="1">
            <a:off x="45720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 flipV="1">
            <a:off x="6605155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9951" name="AutoShape 14"/>
          <p:cNvSpPr>
            <a:spLocks noChangeArrowheads="1"/>
          </p:cNvSpPr>
          <p:nvPr/>
        </p:nvSpPr>
        <p:spPr bwMode="auto">
          <a:xfrm>
            <a:off x="304800" y="58674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539480" y="2880519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AR" sz="3200" b="1" dirty="0">
                <a:solidFill>
                  <a:prstClr val="black"/>
                </a:solidFill>
              </a:rPr>
              <a:t>7 &gt; </a:t>
            </a:r>
            <a:r>
              <a:rPr lang="es-ES_tradnl" altLang="es-AR" sz="3200" b="1" dirty="0" smtClean="0">
                <a:solidFill>
                  <a:prstClr val="black"/>
                </a:solidFill>
              </a:rPr>
              <a:t>5</a:t>
            </a:r>
            <a:endParaRPr lang="es-ES" altLang="es-AR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7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" altLang="es-AR" sz="2800" b="1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0970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 flipV="1">
            <a:off x="35814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 flipV="1">
            <a:off x="45720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 flipV="1">
            <a:off x="6660232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18126" name="AutoShape 14"/>
          <p:cNvSpPr>
            <a:spLocks noChangeArrowheads="1"/>
          </p:cNvSpPr>
          <p:nvPr/>
        </p:nvSpPr>
        <p:spPr bwMode="auto">
          <a:xfrm>
            <a:off x="3886200" y="3886200"/>
            <a:ext cx="457200" cy="2286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40976" name="AutoShape 15"/>
          <p:cNvSpPr>
            <a:spLocks noChangeArrowheads="1"/>
          </p:cNvSpPr>
          <p:nvPr/>
        </p:nvSpPr>
        <p:spPr bwMode="auto">
          <a:xfrm>
            <a:off x="304800" y="58674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3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41993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1994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1995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 flipV="1">
            <a:off x="43434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1997" name="Line 12"/>
          <p:cNvSpPr>
            <a:spLocks noChangeShapeType="1"/>
          </p:cNvSpPr>
          <p:nvPr/>
        </p:nvSpPr>
        <p:spPr bwMode="auto">
          <a:xfrm flipV="1">
            <a:off x="45720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 flipV="1">
            <a:off x="6591300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1999" name="AutoShape 14"/>
          <p:cNvSpPr>
            <a:spLocks noChangeArrowheads="1"/>
          </p:cNvSpPr>
          <p:nvPr/>
        </p:nvSpPr>
        <p:spPr bwMode="auto">
          <a:xfrm>
            <a:off x="304800" y="58674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9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43017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3018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3019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3020" name="Line 11"/>
          <p:cNvSpPr>
            <a:spLocks noChangeShapeType="1"/>
          </p:cNvSpPr>
          <p:nvPr/>
        </p:nvSpPr>
        <p:spPr bwMode="auto">
          <a:xfrm flipV="1">
            <a:off x="46482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3021" name="Line 12"/>
          <p:cNvSpPr>
            <a:spLocks noChangeShapeType="1"/>
          </p:cNvSpPr>
          <p:nvPr/>
        </p:nvSpPr>
        <p:spPr bwMode="auto">
          <a:xfrm flipV="1">
            <a:off x="5562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3022" name="Line 13"/>
          <p:cNvSpPr>
            <a:spLocks noChangeShapeType="1"/>
          </p:cNvSpPr>
          <p:nvPr/>
        </p:nvSpPr>
        <p:spPr bwMode="auto">
          <a:xfrm flipV="1">
            <a:off x="6619009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20174" name="Text Box 14"/>
          <p:cNvSpPr txBox="1">
            <a:spLocks noChangeArrowheads="1"/>
          </p:cNvSpPr>
          <p:nvPr/>
        </p:nvSpPr>
        <p:spPr bwMode="auto">
          <a:xfrm>
            <a:off x="4648200" y="26670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AR" sz="3200" b="1">
                <a:solidFill>
                  <a:prstClr val="black"/>
                </a:solidFill>
              </a:rPr>
              <a:t>7 &lt; 11</a:t>
            </a:r>
            <a:endParaRPr lang="es-ES" altLang="es-AR" sz="3200" b="1">
              <a:solidFill>
                <a:prstClr val="black"/>
              </a:solidFill>
            </a:endParaRPr>
          </a:p>
        </p:txBody>
      </p:sp>
      <p:sp>
        <p:nvSpPr>
          <p:cNvPr id="43024" name="AutoShape 15"/>
          <p:cNvSpPr>
            <a:spLocks noChangeArrowheads="1"/>
          </p:cNvSpPr>
          <p:nvPr/>
        </p:nvSpPr>
        <p:spPr bwMode="auto">
          <a:xfrm>
            <a:off x="304800" y="58674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9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4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 flipV="1">
            <a:off x="46482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 flipV="1">
            <a:off x="5562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5070" name="Line 13"/>
          <p:cNvSpPr>
            <a:spLocks noChangeShapeType="1"/>
          </p:cNvSpPr>
          <p:nvPr/>
        </p:nvSpPr>
        <p:spPr bwMode="auto">
          <a:xfrm flipV="1">
            <a:off x="6553200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222222" name="Text Box 14"/>
          <p:cNvSpPr txBox="1">
            <a:spLocks noChangeArrowheads="1"/>
          </p:cNvSpPr>
          <p:nvPr/>
        </p:nvSpPr>
        <p:spPr bwMode="auto">
          <a:xfrm>
            <a:off x="5486400" y="2743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AR" sz="3200" b="1">
                <a:solidFill>
                  <a:prstClr val="black"/>
                </a:solidFill>
              </a:rPr>
              <a:t>7 &gt; 6</a:t>
            </a:r>
            <a:endParaRPr lang="es-ES" altLang="es-AR" sz="3200" b="1">
              <a:solidFill>
                <a:prstClr val="black"/>
              </a:solidFill>
            </a:endParaRPr>
          </a:p>
        </p:txBody>
      </p:sp>
      <p:sp>
        <p:nvSpPr>
          <p:cNvPr id="45072" name="AutoShape 15"/>
          <p:cNvSpPr>
            <a:spLocks noChangeArrowheads="1"/>
          </p:cNvSpPr>
          <p:nvPr/>
        </p:nvSpPr>
        <p:spPr bwMode="auto">
          <a:xfrm flipH="1">
            <a:off x="6858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22224" name="AutoShape 16"/>
          <p:cNvSpPr>
            <a:spLocks noChangeArrowheads="1"/>
          </p:cNvSpPr>
          <p:nvPr/>
        </p:nvSpPr>
        <p:spPr bwMode="auto">
          <a:xfrm>
            <a:off x="5867400" y="3810000"/>
            <a:ext cx="457200" cy="2286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3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2" grpId="0" autoUpdateAnimBg="0"/>
      <p:bldP spid="2222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6089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6091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6092" name="Line 11"/>
          <p:cNvSpPr>
            <a:spLocks noChangeShapeType="1"/>
          </p:cNvSpPr>
          <p:nvPr/>
        </p:nvSpPr>
        <p:spPr bwMode="auto">
          <a:xfrm flipV="1">
            <a:off x="46482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6093" name="Line 12"/>
          <p:cNvSpPr>
            <a:spLocks noChangeShapeType="1"/>
          </p:cNvSpPr>
          <p:nvPr/>
        </p:nvSpPr>
        <p:spPr bwMode="auto">
          <a:xfrm flipV="1">
            <a:off x="5562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6094" name="Line 13"/>
          <p:cNvSpPr>
            <a:spLocks noChangeShapeType="1"/>
          </p:cNvSpPr>
          <p:nvPr/>
        </p:nvSpPr>
        <p:spPr bwMode="auto">
          <a:xfrm flipV="1">
            <a:off x="6629400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6095" name="AutoShape 14"/>
          <p:cNvSpPr>
            <a:spLocks noChangeArrowheads="1"/>
          </p:cNvSpPr>
          <p:nvPr/>
        </p:nvSpPr>
        <p:spPr bwMode="auto">
          <a:xfrm flipH="1">
            <a:off x="6858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7116" name="Line 11"/>
          <p:cNvSpPr>
            <a:spLocks noChangeShapeType="1"/>
          </p:cNvSpPr>
          <p:nvPr/>
        </p:nvSpPr>
        <p:spPr bwMode="auto">
          <a:xfrm flipV="1">
            <a:off x="46482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7117" name="Line 12"/>
          <p:cNvSpPr>
            <a:spLocks noChangeShapeType="1"/>
          </p:cNvSpPr>
          <p:nvPr/>
        </p:nvSpPr>
        <p:spPr bwMode="auto">
          <a:xfrm flipV="1">
            <a:off x="5562600" y="4419600"/>
            <a:ext cx="0" cy="60960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7118" name="Line 13"/>
          <p:cNvSpPr>
            <a:spLocks noChangeShapeType="1"/>
          </p:cNvSpPr>
          <p:nvPr/>
        </p:nvSpPr>
        <p:spPr bwMode="auto">
          <a:xfrm flipV="1">
            <a:off x="5940152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7119" name="AutoShape 14"/>
          <p:cNvSpPr>
            <a:spLocks noChangeArrowheads="1"/>
          </p:cNvSpPr>
          <p:nvPr/>
        </p:nvSpPr>
        <p:spPr bwMode="auto">
          <a:xfrm>
            <a:off x="381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24271" name="Text Box 15"/>
          <p:cNvSpPr txBox="1">
            <a:spLocks noChangeArrowheads="1"/>
          </p:cNvSpPr>
          <p:nvPr/>
        </p:nvSpPr>
        <p:spPr bwMode="auto">
          <a:xfrm>
            <a:off x="4648200" y="2743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AR" sz="3200" b="1">
                <a:solidFill>
                  <a:prstClr val="black"/>
                </a:solidFill>
              </a:rPr>
              <a:t>7 &gt; 6</a:t>
            </a:r>
            <a:endParaRPr lang="es-ES" altLang="es-AR" sz="3200" b="1">
              <a:solidFill>
                <a:prstClr val="black"/>
              </a:solidFill>
            </a:endParaRPr>
          </a:p>
        </p:txBody>
      </p:sp>
      <p:sp>
        <p:nvSpPr>
          <p:cNvPr id="224272" name="AutoShape 16"/>
          <p:cNvSpPr>
            <a:spLocks noChangeArrowheads="1"/>
          </p:cNvSpPr>
          <p:nvPr/>
        </p:nvSpPr>
        <p:spPr bwMode="auto">
          <a:xfrm>
            <a:off x="4876800" y="3886200"/>
            <a:ext cx="457200" cy="2286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7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1" grpId="0" autoUpdateAnimBg="0"/>
      <p:bldP spid="22427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49160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9161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9162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9163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49164" name="Line 11"/>
          <p:cNvSpPr>
            <a:spLocks noChangeShapeType="1"/>
          </p:cNvSpPr>
          <p:nvPr/>
        </p:nvSpPr>
        <p:spPr bwMode="auto">
          <a:xfrm flipV="1">
            <a:off x="5635336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9165" name="Line 12"/>
          <p:cNvSpPr>
            <a:spLocks noChangeShapeType="1"/>
          </p:cNvSpPr>
          <p:nvPr/>
        </p:nvSpPr>
        <p:spPr bwMode="auto">
          <a:xfrm flipV="1">
            <a:off x="5867400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9167" name="AutoShape 14"/>
          <p:cNvSpPr>
            <a:spLocks noChangeArrowheads="1"/>
          </p:cNvSpPr>
          <p:nvPr/>
        </p:nvSpPr>
        <p:spPr bwMode="auto">
          <a:xfrm>
            <a:off x="381000" y="56388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26319" name="Text Box 15"/>
          <p:cNvSpPr txBox="1">
            <a:spLocks noChangeArrowheads="1"/>
          </p:cNvSpPr>
          <p:nvPr/>
        </p:nvSpPr>
        <p:spPr bwMode="auto">
          <a:xfrm>
            <a:off x="4114800" y="54102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AR" sz="3200" b="1" dirty="0">
                <a:solidFill>
                  <a:prstClr val="black"/>
                </a:solidFill>
              </a:rPr>
              <a:t>  FIN</a:t>
            </a:r>
            <a:endParaRPr lang="es-ES" altLang="es-AR" sz="3200" b="1" dirty="0">
              <a:solidFill>
                <a:prstClr val="black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8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EEECE1"/>
                </a:solidFill>
              </a:rPr>
              <a:t>Introducción</a:t>
            </a:r>
            <a:r>
              <a:rPr lang="en-US" dirty="0">
                <a:solidFill>
                  <a:srgbClr val="EEECE1"/>
                </a:solidFill>
              </a:rPr>
              <a:t> a la </a:t>
            </a:r>
            <a:r>
              <a:rPr lang="en-US" dirty="0" err="1">
                <a:solidFill>
                  <a:srgbClr val="EEECE1"/>
                </a:solidFill>
              </a:rPr>
              <a:t>Programación</a:t>
            </a:r>
            <a:r>
              <a:rPr lang="en-US" dirty="0">
                <a:solidFill>
                  <a:srgbClr val="EEECE1"/>
                </a:solidFill>
              </a:rPr>
              <a:t> </a:t>
            </a:r>
            <a:r>
              <a:rPr lang="en-US" dirty="0" err="1">
                <a:solidFill>
                  <a:srgbClr val="EEECE1"/>
                </a:solidFill>
              </a:rPr>
              <a:t>Orientada</a:t>
            </a:r>
            <a:r>
              <a:rPr lang="en-US" dirty="0">
                <a:solidFill>
                  <a:srgbClr val="EEECE1"/>
                </a:solidFill>
              </a:rPr>
              <a:t> a </a:t>
            </a:r>
            <a:r>
              <a:rPr lang="en-US" dirty="0" err="1">
                <a:solidFill>
                  <a:srgbClr val="EEECE1"/>
                </a:solidFill>
              </a:rPr>
              <a:t>Objetos</a:t>
            </a:r>
            <a:endParaRPr lang="es-ES" dirty="0">
              <a:solidFill>
                <a:srgbClr val="EEECE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3"/>
            <a:ext cx="8207375" cy="604837"/>
          </a:xfrm>
          <a:noFill/>
        </p:spPr>
        <p:txBody>
          <a:bodyPr/>
          <a:lstStyle/>
          <a:p>
            <a:pPr eaLnBrk="1" hangingPunct="1"/>
            <a:r>
              <a:rPr lang="es-ES" altLang="es-AR" sz="4000" b="1" dirty="0" smtClean="0"/>
              <a:t>Ordenamiento</a:t>
            </a:r>
            <a:endParaRPr lang="en-US" altLang="es-AR" sz="4000" b="1" dirty="0" smtClean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79512" y="987714"/>
            <a:ext cx="778720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" indent="-1905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endParaRPr lang="es-ES" altLang="es-A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colección de objetos de clase </a:t>
            </a:r>
            <a:r>
              <a:rPr lang="es-ES" altLang="es-AR" i="1" dirty="0" smtClean="0">
                <a:solidFill>
                  <a:prstClr val="black"/>
                </a:solidFill>
                <a:latin typeface="Calibri"/>
              </a:rPr>
              <a:t>Mensaje con atributos asunto, fecha de emisión y texto puede ordenarse alfabéticamente por asunto y dentro de un mismo asunto, cronológicamente por fecha. </a:t>
            </a:r>
            <a:endParaRPr lang="es-ES" altLang="es-AR" i="1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904813" y="3212976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Nidia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04813" y="3840258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Diana</a:t>
            </a:r>
            <a:endParaRPr lang="es-AR" sz="1400" dirty="0">
              <a:solidFill>
                <a:sysClr val="windowText" lastClr="000000"/>
              </a:solidFill>
            </a:endParaRPr>
          </a:p>
          <a:p>
            <a:pPr algn="ctr"/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904813" y="4467540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Luis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904813" y="5085184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Pedro</a:t>
            </a:r>
            <a:endParaRPr lang="es-AR" sz="1400" dirty="0">
              <a:solidFill>
                <a:sysClr val="windowText" lastClr="000000"/>
              </a:solidFill>
            </a:endParaRPr>
          </a:p>
          <a:p>
            <a:pPr algn="ctr"/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904813" y="5733256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Rita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10" name="Flecha a la derecha con muesca 9"/>
          <p:cNvSpPr/>
          <p:nvPr/>
        </p:nvSpPr>
        <p:spPr>
          <a:xfrm>
            <a:off x="4416981" y="4467540"/>
            <a:ext cx="576064" cy="40162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16" name="Rectángulo 15"/>
          <p:cNvSpPr/>
          <p:nvPr/>
        </p:nvSpPr>
        <p:spPr>
          <a:xfrm>
            <a:off x="1680677" y="3212976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10/10/19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680677" y="3840258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15/10/19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680677" y="4467540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8/11/18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1680677" y="5085184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24/11/19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680677" y="5733256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20/7/19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23528" y="3212976"/>
            <a:ext cx="135714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400" dirty="0" smtClean="0">
                <a:solidFill>
                  <a:sysClr val="windowText" lastClr="000000"/>
                </a:solidFill>
              </a:rPr>
              <a:t>consulta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323528" y="3840258"/>
            <a:ext cx="135714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400" dirty="0">
                <a:solidFill>
                  <a:sysClr val="windowText" lastClr="000000"/>
                </a:solidFill>
              </a:rPr>
              <a:t>p</a:t>
            </a:r>
            <a:r>
              <a:rPr lang="es-AR" sz="1400" dirty="0" smtClean="0">
                <a:solidFill>
                  <a:sysClr val="windowText" lastClr="000000"/>
                </a:solidFill>
              </a:rPr>
              <a:t>edir prórroga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323528" y="4467540"/>
            <a:ext cx="135714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400" dirty="0">
                <a:solidFill>
                  <a:sysClr val="windowText" lastClr="000000"/>
                </a:solidFill>
              </a:rPr>
              <a:t>c</a:t>
            </a:r>
            <a:r>
              <a:rPr lang="es-AR" sz="1400" dirty="0" smtClean="0">
                <a:solidFill>
                  <a:sysClr val="windowText" lastClr="000000"/>
                </a:solidFill>
              </a:rPr>
              <a:t>onfirmar 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323528" y="5085184"/>
            <a:ext cx="135714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400" dirty="0" smtClean="0">
                <a:solidFill>
                  <a:sysClr val="windowText" lastClr="000000"/>
                </a:solidFill>
              </a:rPr>
              <a:t>autorización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23528" y="5733256"/>
            <a:ext cx="135714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400" dirty="0" smtClean="0">
                <a:solidFill>
                  <a:sysClr val="windowText" lastClr="000000"/>
                </a:solidFill>
              </a:rPr>
              <a:t>consulta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7695087" y="5089700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Nidia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7695087" y="5716982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Diana</a:t>
            </a:r>
            <a:endParaRPr lang="es-AR" sz="1400" dirty="0">
              <a:solidFill>
                <a:sysClr val="windowText" lastClr="000000"/>
              </a:solidFill>
            </a:endParaRPr>
          </a:p>
          <a:p>
            <a:pPr algn="ctr"/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7695148" y="3834379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Luis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7695148" y="3187784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Pedro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7700339" y="4479497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Rita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6470951" y="5089700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10/10/19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6470951" y="5716982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15/10/19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6471012" y="3834379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8/11/18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6471012" y="3187784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24/11/19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6476203" y="4479497"/>
            <a:ext cx="12241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>
                <a:solidFill>
                  <a:sysClr val="windowText" lastClr="000000"/>
                </a:solidFill>
              </a:rPr>
              <a:t>20/7/19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5113802" y="5089700"/>
            <a:ext cx="135714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400" dirty="0" smtClean="0">
                <a:solidFill>
                  <a:sysClr val="windowText" lastClr="000000"/>
                </a:solidFill>
              </a:rPr>
              <a:t>consulta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5113802" y="5716982"/>
            <a:ext cx="135714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400" dirty="0">
                <a:solidFill>
                  <a:sysClr val="windowText" lastClr="000000"/>
                </a:solidFill>
              </a:rPr>
              <a:t>p</a:t>
            </a:r>
            <a:r>
              <a:rPr lang="es-AR" sz="1400" dirty="0" smtClean="0">
                <a:solidFill>
                  <a:sysClr val="windowText" lastClr="000000"/>
                </a:solidFill>
              </a:rPr>
              <a:t>edir prórroga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5113863" y="3834379"/>
            <a:ext cx="135714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400" dirty="0">
                <a:solidFill>
                  <a:sysClr val="windowText" lastClr="000000"/>
                </a:solidFill>
              </a:rPr>
              <a:t>c</a:t>
            </a:r>
            <a:r>
              <a:rPr lang="es-AR" sz="1400" dirty="0" smtClean="0">
                <a:solidFill>
                  <a:sysClr val="windowText" lastClr="000000"/>
                </a:solidFill>
              </a:rPr>
              <a:t>onfirmar 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5113863" y="3187784"/>
            <a:ext cx="135714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400" dirty="0" smtClean="0">
                <a:solidFill>
                  <a:sysClr val="windowText" lastClr="000000"/>
                </a:solidFill>
              </a:rPr>
              <a:t>autorización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5119054" y="4479497"/>
            <a:ext cx="135714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400" dirty="0" smtClean="0">
                <a:solidFill>
                  <a:sysClr val="windowText" lastClr="000000"/>
                </a:solidFill>
              </a:rPr>
              <a:t>consulta</a:t>
            </a:r>
            <a:endParaRPr lang="es-AR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34828" name="Line 11"/>
          <p:cNvSpPr>
            <a:spLocks noChangeShapeType="1"/>
          </p:cNvSpPr>
          <p:nvPr/>
        </p:nvSpPr>
        <p:spPr bwMode="auto">
          <a:xfrm flipV="1">
            <a:off x="25146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34830" name="Line 13"/>
          <p:cNvSpPr>
            <a:spLocks noChangeShapeType="1"/>
          </p:cNvSpPr>
          <p:nvPr/>
        </p:nvSpPr>
        <p:spPr bwMode="auto">
          <a:xfrm flipV="1">
            <a:off x="8610600" y="4419600"/>
            <a:ext cx="0" cy="6096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66392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200" b="1" dirty="0" smtClean="0">
                <a:solidFill>
                  <a:srgbClr val="EEECE1">
                    <a:lumMod val="50000"/>
                  </a:srgbClr>
                </a:solidFill>
              </a:rPr>
              <a:t>Acomodar </a:t>
            </a:r>
            <a:r>
              <a:rPr lang="es-ES" altLang="es-AR" sz="3200" b="1" dirty="0" err="1" smtClean="0">
                <a:solidFill>
                  <a:srgbClr val="EEECE1">
                    <a:lumMod val="50000"/>
                  </a:srgbClr>
                </a:solidFill>
              </a:rPr>
              <a:t>Pivot</a:t>
            </a:r>
            <a:endParaRPr lang="en-US" altLang="es-AR" sz="3200" b="1" dirty="0" smtClean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95536" y="1934732"/>
            <a:ext cx="78104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altLang="es-AR" sz="2800" dirty="0" smtClean="0">
                <a:solidFill>
                  <a:prstClr val="black"/>
                </a:solidFill>
                <a:latin typeface="Arial" charset="0"/>
              </a:rPr>
              <a:t>Observemos que hemos usado 2 “posiciones” para “acomodar” el </a:t>
            </a:r>
            <a:r>
              <a:rPr lang="es-AR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r>
              <a:rPr lang="es-AR" altLang="es-AR" sz="28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es-ES" altLang="es-AR" sz="2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80453" y="5029200"/>
            <a:ext cx="802556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altLang="es-AR" sz="2800" dirty="0" smtClean="0">
                <a:solidFill>
                  <a:prstClr val="black"/>
                </a:solidFill>
                <a:latin typeface="Arial" charset="0"/>
              </a:rPr>
              <a:t>Vamos a usar dos variables, </a:t>
            </a:r>
            <a:r>
              <a:rPr lang="es-AR" altLang="es-AR" sz="2800" dirty="0" err="1" smtClean="0">
                <a:solidFill>
                  <a:prstClr val="black"/>
                </a:solidFill>
                <a:latin typeface="Arial" charset="0"/>
              </a:rPr>
              <a:t>ini</a:t>
            </a:r>
            <a:r>
              <a:rPr lang="es-AR" altLang="es-AR" sz="2800" dirty="0" smtClean="0">
                <a:solidFill>
                  <a:prstClr val="black"/>
                </a:solidFill>
                <a:latin typeface="Arial" charset="0"/>
              </a:rPr>
              <a:t> y fin, para calcular la posición del </a:t>
            </a:r>
            <a:r>
              <a:rPr lang="es-AR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r>
              <a:rPr lang="es-AR" altLang="es-AR" sz="2800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es-AR" altLang="es-AR" sz="2800" dirty="0" err="1">
                <a:solidFill>
                  <a:prstClr val="black"/>
                </a:solidFill>
                <a:latin typeface="Arial" charset="0"/>
              </a:rPr>
              <a:t>i</a:t>
            </a:r>
            <a:r>
              <a:rPr lang="es-AR" altLang="es-AR" sz="2800" dirty="0" err="1" smtClean="0">
                <a:solidFill>
                  <a:prstClr val="black"/>
                </a:solidFill>
                <a:latin typeface="Arial" charset="0"/>
              </a:rPr>
              <a:t>ni</a:t>
            </a:r>
            <a:r>
              <a:rPr lang="es-AR" altLang="es-AR" sz="2800" dirty="0" smtClean="0">
                <a:solidFill>
                  <a:prstClr val="black"/>
                </a:solidFill>
                <a:latin typeface="Arial" charset="0"/>
              </a:rPr>
              <a:t> avanza de izquierda a derecha</a:t>
            </a:r>
          </a:p>
          <a:p>
            <a:pPr eaLnBrk="1" hangingPunct="1"/>
            <a:r>
              <a:rPr lang="es-AR" altLang="es-AR" sz="2800" dirty="0">
                <a:solidFill>
                  <a:prstClr val="black"/>
                </a:solidFill>
                <a:latin typeface="Arial" charset="0"/>
              </a:rPr>
              <a:t>f</a:t>
            </a:r>
            <a:r>
              <a:rPr lang="es-AR" altLang="es-AR" sz="2800" dirty="0" smtClean="0">
                <a:solidFill>
                  <a:prstClr val="black"/>
                </a:solidFill>
                <a:latin typeface="Arial" charset="0"/>
              </a:rPr>
              <a:t>in retrocede de derecha a izquierda</a:t>
            </a:r>
            <a:endParaRPr lang="es-ES" altLang="es-AR" sz="2800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8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 txBox="1">
            <a:spLocks noGrp="1"/>
          </p:cNvSpPr>
          <p:nvPr/>
        </p:nvSpPr>
        <p:spPr bwMode="auto">
          <a:xfrm>
            <a:off x="3124200" y="6534150"/>
            <a:ext cx="57689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US" sz="1300">
                <a:solidFill>
                  <a:prstClr val="black"/>
                </a:solidFill>
              </a:rPr>
              <a:t>Introducción a la Programación Orientada a Objetos</a:t>
            </a:r>
            <a:endParaRPr lang="es-ES" sz="1300">
              <a:solidFill>
                <a:prstClr val="black"/>
              </a:solidFill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719138" y="1371600"/>
            <a:ext cx="84248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Algoritmo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AcomodaPivot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AR" altLang="es-AR" sz="2800" dirty="0">
                <a:solidFill>
                  <a:prstClr val="black"/>
                </a:solidFill>
                <a:latin typeface="Arial" charset="0"/>
              </a:rPr>
              <a:t>DE </a:t>
            </a:r>
            <a:r>
              <a:rPr lang="es-AR" altLang="es-AR" sz="2800" dirty="0" err="1">
                <a:solidFill>
                  <a:prstClr val="black"/>
                </a:solidFill>
                <a:latin typeface="Arial" charset="0"/>
              </a:rPr>
              <a:t>ini,fin</a:t>
            </a:r>
            <a:endParaRPr lang="es-AR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AR" altLang="es-AR" sz="2800" dirty="0">
                <a:solidFill>
                  <a:prstClr val="black"/>
                </a:solidFill>
                <a:latin typeface="Arial" charset="0"/>
              </a:rPr>
              <a:t>DS pos</a:t>
            </a:r>
          </a:p>
          <a:p>
            <a:pPr eaLnBrk="1" hangingPunct="1"/>
            <a:r>
              <a:rPr lang="es-AR" altLang="es-AR" sz="2800" dirty="0">
                <a:solidFill>
                  <a:prstClr val="black"/>
                </a:solidFill>
                <a:latin typeface="Arial" charset="0"/>
              </a:rPr>
              <a:t>   pos </a:t>
            </a:r>
            <a:r>
              <a:rPr lang="es-AR" altLang="es-AR" sz="2800" dirty="0">
                <a:solidFill>
                  <a:prstClr val="black"/>
                </a:solidFill>
                <a:latin typeface="Arial" charset="0"/>
                <a:sym typeface="Symbol" pitchFamily="18" charset="2"/>
              </a:rPr>
              <a:t></a:t>
            </a:r>
            <a:r>
              <a:rPr lang="es-AR" altLang="es-AR" sz="2800" b="1" dirty="0">
                <a:solidFill>
                  <a:srgbClr val="00B050"/>
                </a:solidFill>
                <a:latin typeface="Arial" charset="0"/>
              </a:rPr>
              <a:t>avanzar</a:t>
            </a:r>
            <a:r>
              <a:rPr lang="es-AR" altLang="es-AR" sz="28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AR" altLang="es-AR" sz="2800" dirty="0" err="1">
                <a:solidFill>
                  <a:prstClr val="black"/>
                </a:solidFill>
                <a:latin typeface="Arial" charset="0"/>
              </a:rPr>
              <a:t>ini,fin</a:t>
            </a:r>
            <a:endParaRPr lang="es-ES" altLang="es-AR" sz="2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 txBox="1">
            <a:spLocks noGrp="1"/>
          </p:cNvSpPr>
          <p:nvPr/>
        </p:nvSpPr>
        <p:spPr bwMode="auto">
          <a:xfrm>
            <a:off x="3124200" y="6534150"/>
            <a:ext cx="57689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US" sz="1300">
                <a:solidFill>
                  <a:prstClr val="black"/>
                </a:solidFill>
              </a:rPr>
              <a:t>Introducción a la Programación Orientada a Objetos</a:t>
            </a:r>
            <a:endParaRPr lang="es-ES" sz="1300">
              <a:solidFill>
                <a:prstClr val="black"/>
              </a:solidFill>
            </a:endParaRP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-13648" y="571321"/>
            <a:ext cx="8424862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Algoritmo </a:t>
            </a:r>
            <a:r>
              <a:rPr lang="es-AR" altLang="es-AR" sz="2800" b="1" dirty="0">
                <a:solidFill>
                  <a:srgbClr val="00B050"/>
                </a:solidFill>
                <a:latin typeface="Arial" charset="0"/>
                <a:ea typeface="Tahoma" pitchFamily="34" charset="0"/>
                <a:cs typeface="Calibri" pitchFamily="34" charset="0"/>
              </a:rPr>
              <a:t>avanzar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DE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, 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DS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endParaRPr lang="es-AR" altLang="es-AR" sz="2800" dirty="0">
              <a:solidFill>
                <a:srgbClr val="FFC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si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&gt;= 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</a:t>
            </a:r>
            <a:r>
              <a:rPr lang="es-A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</a:t>
            </a:r>
            <a:r>
              <a:rPr lang="es-AR" altLang="es-AR" sz="2800" dirty="0" err="1" smtClean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 smtClean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endParaRPr lang="es-AR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s</a:t>
            </a:r>
            <a:r>
              <a:rPr lang="es-A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ino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</a:t>
            </a:r>
            <a:r>
              <a:rPr lang="fr-F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si </a:t>
            </a:r>
            <a:r>
              <a:rPr lang="fr-F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T </a:t>
            </a:r>
            <a:r>
              <a:rPr lang="fr-FR" altLang="es-AR" sz="2800" baseline="-300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fr-F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fr-F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= </a:t>
            </a:r>
            <a:r>
              <a:rPr lang="fr-F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T </a:t>
            </a:r>
            <a:r>
              <a:rPr lang="fr-FR" altLang="es-AR" sz="2800" baseline="-300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izq+1</a:t>
            </a:r>
            <a:endParaRPr lang="fr-FR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es-AR" altLang="es-AR" sz="2800" dirty="0" smtClean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       </a:t>
            </a:r>
            <a:r>
              <a:rPr lang="es-AR" altLang="es-AR" sz="2800" dirty="0" err="1" smtClean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 smtClean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b="1" dirty="0">
                <a:solidFill>
                  <a:srgbClr val="00B050"/>
                </a:solidFill>
                <a:latin typeface="Arial" charset="0"/>
                <a:ea typeface="Tahoma" pitchFamily="34" charset="0"/>
                <a:cs typeface="Calibri" pitchFamily="34" charset="0"/>
              </a:rPr>
              <a:t>avanzar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izq+1,der</a:t>
            </a:r>
          </a:p>
          <a:p>
            <a:pPr algn="just" eaLnBrk="1" hangingPunct="1"/>
            <a:r>
              <a:rPr lang="es-A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sino    </a:t>
            </a:r>
            <a:endParaRPr lang="es-AR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</a:t>
            </a:r>
            <a:r>
              <a:rPr lang="es-A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   </a:t>
            </a:r>
            <a:r>
              <a:rPr lang="fr-F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si </a:t>
            </a:r>
            <a:r>
              <a:rPr lang="fr-F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T </a:t>
            </a:r>
            <a:r>
              <a:rPr lang="fr-FR" altLang="es-AR" sz="2800" baseline="-300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fr-F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fr-F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&gt; </a:t>
            </a:r>
            <a:r>
              <a:rPr lang="fr-F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T </a:t>
            </a:r>
            <a:r>
              <a:rPr lang="fr-FR" altLang="es-AR" sz="2800" baseline="-300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izq+1</a:t>
            </a:r>
            <a:endParaRPr lang="fr-FR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fr-F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</a:t>
            </a:r>
            <a:r>
              <a:rPr lang="fr-F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       </a:t>
            </a:r>
            <a:r>
              <a:rPr lang="es-A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intercambiar   </a:t>
            </a:r>
            <a:r>
              <a:rPr lang="es-AR" altLang="es-AR" sz="2800" dirty="0" err="1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izq+1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</a:t>
            </a:r>
            <a:r>
              <a:rPr lang="es-A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       </a:t>
            </a:r>
            <a:r>
              <a:rPr lang="es-AR" altLang="es-AR" sz="2800" dirty="0" err="1" smtClean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 smtClean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b="1" dirty="0">
                <a:solidFill>
                  <a:srgbClr val="00B050"/>
                </a:solidFill>
                <a:latin typeface="Arial" charset="0"/>
                <a:ea typeface="Tahoma" pitchFamily="34" charset="0"/>
                <a:cs typeface="Calibri" pitchFamily="34" charset="0"/>
              </a:rPr>
              <a:t>avanzar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izq+1,der</a:t>
            </a:r>
          </a:p>
          <a:p>
            <a:pPr algn="just" eaLnBrk="1" hangingPunct="1"/>
            <a:r>
              <a:rPr lang="es-A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       sino</a:t>
            </a:r>
            <a:endParaRPr lang="es-AR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</a:t>
            </a:r>
            <a:r>
              <a:rPr lang="es-AR" altLang="es-AR" sz="2800" dirty="0" smtClean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       </a:t>
            </a:r>
            <a:r>
              <a:rPr lang="es-AR" altLang="es-AR" sz="2800" dirty="0" err="1" smtClean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 smtClean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b="1" dirty="0">
                <a:solidFill>
                  <a:srgbClr val="0070C0"/>
                </a:solidFill>
                <a:latin typeface="Arial" charset="0"/>
                <a:ea typeface="Tahoma" pitchFamily="34" charset="0"/>
                <a:cs typeface="Calibri" pitchFamily="34" charset="0"/>
              </a:rPr>
              <a:t>retroceder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izq,der</a:t>
            </a:r>
            <a:endParaRPr lang="es-ES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6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0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0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 txBox="1">
            <a:spLocks noGrp="1"/>
          </p:cNvSpPr>
          <p:nvPr/>
        </p:nvSpPr>
        <p:spPr bwMode="auto">
          <a:xfrm>
            <a:off x="3124200" y="6534150"/>
            <a:ext cx="57689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US" sz="1300">
                <a:solidFill>
                  <a:prstClr val="black"/>
                </a:solidFill>
              </a:rPr>
              <a:t>Introducción a la Programación Orientada a Objetos</a:t>
            </a:r>
            <a:endParaRPr lang="es-ES" sz="1300">
              <a:solidFill>
                <a:prstClr val="black"/>
              </a:solidFill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19138" y="1325563"/>
            <a:ext cx="8424862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Algoritmo </a:t>
            </a:r>
            <a:r>
              <a:rPr lang="es-AR" altLang="es-AR" sz="2800" b="1" dirty="0">
                <a:solidFill>
                  <a:srgbClr val="0070C0"/>
                </a:solidFill>
                <a:latin typeface="Arial" charset="0"/>
                <a:ea typeface="Tahoma" pitchFamily="34" charset="0"/>
                <a:cs typeface="Calibri" pitchFamily="34" charset="0"/>
              </a:rPr>
              <a:t>retroceder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DE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, 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DS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endParaRPr lang="es-AR" altLang="es-AR" sz="2800" dirty="0">
              <a:solidFill>
                <a:srgbClr val="FFC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si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&gt;= 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endParaRPr lang="es-AR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sino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si T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&lt;= T 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b="1" dirty="0">
                <a:solidFill>
                  <a:srgbClr val="0070C0"/>
                </a:solidFill>
                <a:latin typeface="Arial" charset="0"/>
                <a:ea typeface="Tahoma" pitchFamily="34" charset="0"/>
                <a:cs typeface="Calibri" pitchFamily="34" charset="0"/>
              </a:rPr>
              <a:t>retroceder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izq,der-1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sino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intercambiar izq+1,der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b="1" dirty="0">
                <a:solidFill>
                  <a:srgbClr val="00B050"/>
                </a:solidFill>
                <a:latin typeface="Arial" charset="0"/>
                <a:ea typeface="Tahoma" pitchFamily="34" charset="0"/>
                <a:cs typeface="Calibri" pitchFamily="34" charset="0"/>
              </a:rPr>
              <a:t>avanzar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izq,der-1</a:t>
            </a:r>
          </a:p>
          <a:p>
            <a:pPr algn="just" eaLnBrk="1" hangingPunct="1"/>
            <a:endParaRPr lang="es-ES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3"/>
            <a:ext cx="8207375" cy="604837"/>
          </a:xfrm>
        </p:spPr>
        <p:txBody>
          <a:bodyPr/>
          <a:lstStyle/>
          <a:p>
            <a:pPr>
              <a:defRPr/>
            </a:pPr>
            <a:r>
              <a:rPr lang="es-ES" altLang="es-AR" sz="4000" b="1" dirty="0">
                <a:solidFill>
                  <a:srgbClr val="1F497D"/>
                </a:solidFill>
              </a:rPr>
              <a:t>Ordenamiento</a:t>
            </a:r>
            <a:endParaRPr lang="en-US" altLang="es-AR" sz="4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1200" smtClean="0">
                <a:solidFill>
                  <a:srgbClr val="DFDCB7"/>
                </a:solidFill>
                <a:latin typeface="Times New Roman" pitchFamily="18" charset="0"/>
              </a:rPr>
              <a:t>Introducción a la Programación Orientada a Objetos</a:t>
            </a:r>
            <a:endParaRPr lang="es-ES" altLang="es-AR" sz="1200" smtClean="0">
              <a:solidFill>
                <a:srgbClr val="DFDCB7"/>
              </a:solidFill>
              <a:latin typeface="Times New Roman" pitchFamily="18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36525" y="914400"/>
            <a:ext cx="827563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050" indent="-1905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s-ES" altLang="es-AR" dirty="0" smtClean="0">
                <a:solidFill>
                  <a:srgbClr val="000000"/>
                </a:solidFill>
              </a:rPr>
              <a:t>Los </a:t>
            </a:r>
            <a:r>
              <a:rPr lang="es-ES" altLang="es-AR" dirty="0" smtClean="0">
                <a:solidFill>
                  <a:srgbClr val="000000"/>
                </a:solidFill>
              </a:rPr>
              <a:t>algoritmos de ordenamiento resultan un tema de interés por varios motivos: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altLang="es-AR" dirty="0" smtClean="0">
                <a:solidFill>
                  <a:srgbClr val="000000"/>
                </a:solidFill>
              </a:rPr>
              <a:t>Son importantes en diversas aplicaciones, en particular en el área de Bases de Datos, en donde los requerimientos de eficiencia hacen del ordenamiento un tema crítico.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altLang="es-AR" dirty="0" smtClean="0">
                <a:solidFill>
                  <a:srgbClr val="000000"/>
                </a:solidFill>
              </a:rPr>
              <a:t>Existen muchísimos métodos para resolver el mismo problema y por lo tanto es un tema interesante para introducir nociones de </a:t>
            </a:r>
            <a:r>
              <a:rPr lang="es-ES" altLang="es-AR" dirty="0" smtClean="0">
                <a:solidFill>
                  <a:srgbClr val="DFDCB7">
                    <a:lumMod val="50000"/>
                  </a:srgbClr>
                </a:solidFill>
              </a:rPr>
              <a:t>tiempo de ejecución </a:t>
            </a:r>
            <a:r>
              <a:rPr lang="es-ES" altLang="es-AR" dirty="0" smtClean="0">
                <a:solidFill>
                  <a:srgbClr val="000000"/>
                </a:solidFill>
              </a:rPr>
              <a:t>y </a:t>
            </a:r>
            <a:r>
              <a:rPr lang="es-ES" altLang="es-AR" dirty="0" smtClean="0">
                <a:solidFill>
                  <a:srgbClr val="DFDCB7">
                    <a:lumMod val="50000"/>
                  </a:srgbClr>
                </a:solidFill>
              </a:rPr>
              <a:t>eficiencia </a:t>
            </a:r>
            <a:r>
              <a:rPr lang="es-ES" altLang="es-AR" dirty="0" smtClean="0"/>
              <a:t>que van a ver en Estructuras de Datos</a:t>
            </a:r>
            <a:r>
              <a:rPr lang="es-ES" altLang="es-AR" dirty="0" smtClean="0">
                <a:solidFill>
                  <a:srgbClr val="000000"/>
                </a:solidFill>
              </a:rPr>
              <a:t>.</a:t>
            </a:r>
            <a:endParaRPr lang="en-US" altLang="es-AR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s-AR" dirty="0" err="1" smtClean="0">
                <a:solidFill>
                  <a:srgbClr val="000000"/>
                </a:solidFill>
              </a:rPr>
              <a:t>Permiten</a:t>
            </a:r>
            <a:r>
              <a:rPr lang="en-US" altLang="es-AR" dirty="0" smtClean="0">
                <a:solidFill>
                  <a:srgbClr val="000000"/>
                </a:solidFill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</a:rPr>
              <a:t>ilustrar</a:t>
            </a:r>
            <a:r>
              <a:rPr lang="en-US" altLang="es-AR" dirty="0" smtClean="0">
                <a:solidFill>
                  <a:srgbClr val="000000"/>
                </a:solidFill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</a:rPr>
              <a:t>temas</a:t>
            </a:r>
            <a:r>
              <a:rPr lang="en-US" altLang="es-AR" dirty="0" smtClean="0">
                <a:solidFill>
                  <a:srgbClr val="000000"/>
                </a:solidFill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</a:rPr>
              <a:t>importantes</a:t>
            </a:r>
            <a:r>
              <a:rPr lang="en-US" altLang="es-AR" dirty="0" smtClean="0">
                <a:solidFill>
                  <a:srgbClr val="000000"/>
                </a:solidFill>
              </a:rPr>
              <a:t> de </a:t>
            </a:r>
            <a:r>
              <a:rPr lang="en-US" altLang="es-AR" dirty="0" err="1" smtClean="0">
                <a:solidFill>
                  <a:srgbClr val="000000"/>
                </a:solidFill>
              </a:rPr>
              <a:t>Resolución</a:t>
            </a:r>
            <a:r>
              <a:rPr lang="en-US" altLang="es-AR" dirty="0" smtClean="0">
                <a:solidFill>
                  <a:srgbClr val="000000"/>
                </a:solidFill>
              </a:rPr>
              <a:t> de </a:t>
            </a:r>
            <a:r>
              <a:rPr lang="en-US" altLang="es-AR" dirty="0" err="1" smtClean="0">
                <a:solidFill>
                  <a:srgbClr val="000000"/>
                </a:solidFill>
              </a:rPr>
              <a:t>Problemas</a:t>
            </a:r>
            <a:endParaRPr lang="en-US" altLang="es-AR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s-AR" dirty="0" err="1" smtClean="0">
                <a:solidFill>
                  <a:srgbClr val="000000"/>
                </a:solidFill>
              </a:rPr>
              <a:t>Puede</a:t>
            </a:r>
            <a:r>
              <a:rPr lang="en-US" altLang="es-AR" dirty="0" smtClean="0">
                <a:solidFill>
                  <a:srgbClr val="000000"/>
                </a:solidFill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</a:rPr>
              <a:t>generalizarse</a:t>
            </a:r>
            <a:r>
              <a:rPr lang="en-US" altLang="es-AR" dirty="0" smtClean="0">
                <a:solidFill>
                  <a:srgbClr val="000000"/>
                </a:solidFill>
              </a:rPr>
              <a:t> para </a:t>
            </a:r>
            <a:r>
              <a:rPr lang="en-US" altLang="es-AR" dirty="0" err="1" smtClean="0">
                <a:solidFill>
                  <a:srgbClr val="000000"/>
                </a:solidFill>
              </a:rPr>
              <a:t>estructuras</a:t>
            </a:r>
            <a:r>
              <a:rPr lang="en-US" altLang="es-AR" dirty="0" smtClean="0">
                <a:solidFill>
                  <a:srgbClr val="000000"/>
                </a:solidFill>
              </a:rPr>
              <a:t> de </a:t>
            </a:r>
            <a:r>
              <a:rPr lang="en-US" altLang="es-AR" dirty="0" err="1" smtClean="0">
                <a:solidFill>
                  <a:srgbClr val="000000"/>
                </a:solidFill>
              </a:rPr>
              <a:t>datos</a:t>
            </a:r>
            <a:r>
              <a:rPr lang="en-US" altLang="es-AR" dirty="0" smtClean="0">
                <a:solidFill>
                  <a:srgbClr val="000000"/>
                </a:solidFill>
              </a:rPr>
              <a:t> con </a:t>
            </a:r>
            <a:r>
              <a:rPr lang="en-US" altLang="es-AR" dirty="0" err="1" smtClean="0">
                <a:solidFill>
                  <a:srgbClr val="000000"/>
                </a:solidFill>
              </a:rPr>
              <a:t>cualquier</a:t>
            </a:r>
            <a:r>
              <a:rPr lang="en-US" altLang="es-AR" dirty="0" smtClean="0">
                <a:solidFill>
                  <a:srgbClr val="000000"/>
                </a:solidFill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</a:rPr>
              <a:t>tipo</a:t>
            </a:r>
            <a:r>
              <a:rPr lang="en-US" altLang="es-AR" dirty="0" smtClean="0">
                <a:solidFill>
                  <a:srgbClr val="000000"/>
                </a:solidFill>
              </a:rPr>
              <a:t> de </a:t>
            </a:r>
            <a:r>
              <a:rPr lang="en-US" altLang="es-AR" dirty="0" err="1" smtClean="0">
                <a:solidFill>
                  <a:srgbClr val="000000"/>
                </a:solidFill>
              </a:rPr>
              <a:t>componente</a:t>
            </a:r>
            <a:r>
              <a:rPr lang="en-US" altLang="es-AR" dirty="0" smtClean="0">
                <a:solidFill>
                  <a:srgbClr val="000000"/>
                </a:solidFill>
              </a:rPr>
              <a:t>, </a:t>
            </a:r>
            <a:r>
              <a:rPr lang="en-US" altLang="es-AR" dirty="0" err="1" smtClean="0">
                <a:solidFill>
                  <a:srgbClr val="000000"/>
                </a:solidFill>
              </a:rPr>
              <a:t>en</a:t>
            </a:r>
            <a:r>
              <a:rPr lang="en-US" altLang="es-AR" dirty="0" smtClean="0">
                <a:solidFill>
                  <a:srgbClr val="000000"/>
                </a:solidFill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</a:rPr>
              <a:t>tanto</a:t>
            </a:r>
            <a:r>
              <a:rPr lang="en-US" altLang="es-AR" dirty="0" smtClean="0">
                <a:solidFill>
                  <a:srgbClr val="000000"/>
                </a:solidFill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</a:rPr>
              <a:t>pueda</a:t>
            </a:r>
            <a:r>
              <a:rPr lang="en-US" altLang="es-AR" dirty="0" smtClean="0">
                <a:solidFill>
                  <a:srgbClr val="000000"/>
                </a:solidFill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</a:rPr>
              <a:t>establecerse</a:t>
            </a:r>
            <a:r>
              <a:rPr lang="en-US" altLang="es-AR" dirty="0" smtClean="0">
                <a:solidFill>
                  <a:srgbClr val="000000"/>
                </a:solidFill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</a:rPr>
              <a:t>una</a:t>
            </a:r>
            <a:r>
              <a:rPr lang="en-US" altLang="es-AR" dirty="0" smtClean="0">
                <a:solidFill>
                  <a:srgbClr val="000000"/>
                </a:solidFill>
              </a:rPr>
              <a:t> </a:t>
            </a:r>
            <a:r>
              <a:rPr lang="en-US" altLang="es-AR" dirty="0" err="1" smtClean="0">
                <a:solidFill>
                  <a:srgbClr val="000000"/>
                </a:solidFill>
              </a:rPr>
              <a:t>relación</a:t>
            </a:r>
            <a:r>
              <a:rPr lang="en-US" altLang="es-AR" dirty="0" smtClean="0">
                <a:solidFill>
                  <a:srgbClr val="000000"/>
                </a:solidFill>
              </a:rPr>
              <a:t> de </a:t>
            </a:r>
            <a:r>
              <a:rPr lang="en-US" altLang="es-AR" dirty="0" err="1" smtClean="0">
                <a:solidFill>
                  <a:srgbClr val="000000"/>
                </a:solidFill>
              </a:rPr>
              <a:t>orden</a:t>
            </a:r>
            <a:r>
              <a:rPr lang="en-US" altLang="es-AR" dirty="0" smtClean="0">
                <a:solidFill>
                  <a:srgbClr val="000000"/>
                </a:solidFill>
              </a:rPr>
              <a:t>. </a:t>
            </a:r>
            <a:endParaRPr lang="en-US" altLang="es-AR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6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539552" y="1828800"/>
            <a:ext cx="7669286" cy="2246769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s-ES" altLang="es-AR" sz="2800" dirty="0">
                <a:solidFill>
                  <a:prstClr val="black"/>
                </a:solidFill>
                <a:latin typeface="Calibri"/>
              </a:rPr>
              <a:t>El método de Quick </a:t>
            </a:r>
            <a:r>
              <a:rPr lang="es-ES" altLang="es-AR" sz="2800" dirty="0" err="1">
                <a:solidFill>
                  <a:prstClr val="black"/>
                </a:solidFill>
                <a:latin typeface="Calibri"/>
              </a:rPr>
              <a:t>Sort</a:t>
            </a:r>
            <a:r>
              <a:rPr lang="es-ES" altLang="es-AR" sz="2800" dirty="0">
                <a:solidFill>
                  <a:prstClr val="black"/>
                </a:solidFill>
                <a:latin typeface="Calibri"/>
              </a:rPr>
              <a:t> consiste en acomodar un elemento llamado </a:t>
            </a:r>
            <a:r>
              <a:rPr lang="es-ES" altLang="es-AR" sz="2800" b="1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ES" altLang="es-AR" sz="2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altLang="es-AR" sz="2800" dirty="0">
                <a:solidFill>
                  <a:prstClr val="black"/>
                </a:solidFill>
                <a:latin typeface="Calibri"/>
              </a:rPr>
              <a:t>en su posición </a:t>
            </a:r>
            <a:r>
              <a:rPr lang="es-ES" altLang="es-AR" sz="2800" dirty="0" smtClean="0">
                <a:solidFill>
                  <a:prstClr val="black"/>
                </a:solidFill>
                <a:latin typeface="Calibri"/>
              </a:rPr>
              <a:t>definitiva,  </a:t>
            </a:r>
            <a:r>
              <a:rPr lang="es-ES" altLang="es-AR" sz="2800" dirty="0">
                <a:solidFill>
                  <a:prstClr val="black"/>
                </a:solidFill>
                <a:latin typeface="Calibri"/>
              </a:rPr>
              <a:t>luego ordenar </a:t>
            </a:r>
            <a:r>
              <a:rPr lang="es-ES" altLang="es-AR" sz="2800" dirty="0" smtClean="0">
                <a:solidFill>
                  <a:prstClr val="black"/>
                </a:solidFill>
                <a:latin typeface="Calibri"/>
              </a:rPr>
              <a:t>los elementos menores al </a:t>
            </a:r>
            <a:r>
              <a:rPr lang="es-ES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ES" altLang="es-AR" sz="2800" dirty="0" smtClean="0">
                <a:solidFill>
                  <a:prstClr val="black"/>
                </a:solidFill>
                <a:latin typeface="Calibri"/>
              </a:rPr>
              <a:t> y a continuación ordenar los elementos mayores al </a:t>
            </a:r>
            <a:r>
              <a:rPr lang="es-ES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ES" altLang="es-AR" sz="2800" dirty="0" smtClean="0">
                <a:solidFill>
                  <a:prstClr val="black"/>
                </a:solidFill>
                <a:latin typeface="Calibri"/>
              </a:rPr>
              <a:t>.</a:t>
            </a:r>
            <a:endParaRPr lang="es-ES" altLang="es-AR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26242" y="4797152"/>
            <a:ext cx="766928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Vamos a explicar el método para un arreglo de números enteros, asumiendo en primera instancia que no hay números repetidos.</a:t>
            </a:r>
            <a:endParaRPr lang="es-ES" altLang="es-AR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39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11430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2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21336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31242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5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5105400" y="3581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41148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6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60960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11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70866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9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1524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4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8077200" y="3581400"/>
            <a:ext cx="9906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006600"/>
                </a:solidFill>
              </a:rPr>
              <a:t>8</a:t>
            </a:r>
            <a:endParaRPr lang="es-ES" altLang="es-AR" sz="2800" b="1">
              <a:solidFill>
                <a:srgbClr val="006600"/>
              </a:solidFill>
            </a:endParaRPr>
          </a:p>
        </p:txBody>
      </p:sp>
      <p:sp>
        <p:nvSpPr>
          <p:cNvPr id="195595" name="Line 11"/>
          <p:cNvSpPr>
            <a:spLocks noChangeShapeType="1"/>
          </p:cNvSpPr>
          <p:nvPr/>
        </p:nvSpPr>
        <p:spPr bwMode="auto">
          <a:xfrm flipV="1">
            <a:off x="5638800" y="4419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143000" y="2057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4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33600" y="2057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2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124200" y="2057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9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114800" y="2057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5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5105400" y="2057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6096000" y="2057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6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7086600" y="2057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1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52400" y="2057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7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8077200" y="20574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prstClr val="black"/>
                </a:solidFill>
              </a:rPr>
              <a:t>8</a:t>
            </a:r>
            <a:endParaRPr lang="es-ES" altLang="es-AR" sz="2800" b="1">
              <a:solidFill>
                <a:prstClr val="black"/>
              </a:solidFill>
            </a:endParaRPr>
          </a:p>
        </p:txBody>
      </p:sp>
      <p:sp>
        <p:nvSpPr>
          <p:cNvPr id="195606" name="AutoShape 22"/>
          <p:cNvSpPr>
            <a:spLocks/>
          </p:cNvSpPr>
          <p:nvPr/>
        </p:nvSpPr>
        <p:spPr bwMode="auto">
          <a:xfrm rot="5400000">
            <a:off x="2400300" y="2019300"/>
            <a:ext cx="457200" cy="4953000"/>
          </a:xfrm>
          <a:prstGeom prst="rightBrace">
            <a:avLst>
              <a:gd name="adj1" fmla="val 902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25" name="AutoShape 22"/>
          <p:cNvSpPr>
            <a:spLocks/>
          </p:cNvSpPr>
          <p:nvPr/>
        </p:nvSpPr>
        <p:spPr bwMode="auto">
          <a:xfrm rot="5400000">
            <a:off x="7353677" y="3063089"/>
            <a:ext cx="457200" cy="2971046"/>
          </a:xfrm>
          <a:prstGeom prst="rightBrace">
            <a:avLst>
              <a:gd name="adj1" fmla="val 902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s-AR" altLang="es-AR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763688" y="502920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Son todos menores a 7</a:t>
            </a:r>
            <a:endParaRPr lang="es-AR" dirty="0"/>
          </a:p>
        </p:txBody>
      </p:sp>
      <p:sp>
        <p:nvSpPr>
          <p:cNvPr id="26" name="CuadroTexto 25"/>
          <p:cNvSpPr txBox="1"/>
          <p:nvPr/>
        </p:nvSpPr>
        <p:spPr>
          <a:xfrm>
            <a:off x="6172201" y="492073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Son todos mayores a 7</a:t>
            </a:r>
            <a:endParaRPr lang="es-AR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611560" y="925427"/>
            <a:ext cx="7669286" cy="954107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35000"/>
              </a:spcBef>
            </a:pPr>
            <a:r>
              <a:rPr lang="es-ES" altLang="es-AR" sz="2800" dirty="0" smtClean="0">
                <a:solidFill>
                  <a:prstClr val="black"/>
                </a:solidFill>
                <a:latin typeface="Calibri"/>
              </a:rPr>
              <a:t>Seleccionamos un </a:t>
            </a:r>
            <a:r>
              <a:rPr lang="es-ES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ES" altLang="es-AR" sz="2800" dirty="0" smtClean="0">
                <a:solidFill>
                  <a:prstClr val="black"/>
                </a:solidFill>
                <a:latin typeface="Calibri"/>
              </a:rPr>
              <a:t> y lo ubicamos en su posición definitiva </a:t>
            </a:r>
            <a:endParaRPr lang="es-ES" altLang="es-AR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164471" y="2057400"/>
            <a:ext cx="990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_tradnl" altLang="es-AR" sz="2800" b="1">
                <a:solidFill>
                  <a:srgbClr val="FF0066"/>
                </a:solidFill>
              </a:rPr>
              <a:t>7</a:t>
            </a:r>
            <a:endParaRPr lang="es-ES" altLang="es-AR" sz="2800" b="1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6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 animBg="1"/>
      <p:bldP spid="195587" grpId="0" animBg="1"/>
      <p:bldP spid="195588" grpId="0" animBg="1"/>
      <p:bldP spid="195589" grpId="0" animBg="1"/>
      <p:bldP spid="195590" grpId="0" animBg="1"/>
      <p:bldP spid="195591" grpId="0" animBg="1"/>
      <p:bldP spid="195592" grpId="0" animBg="1"/>
      <p:bldP spid="195593" grpId="0" animBg="1"/>
      <p:bldP spid="195594" grpId="0" animBg="1"/>
      <p:bldP spid="195595" grpId="0" animBg="1"/>
      <p:bldP spid="195606" grpId="0" animBg="1"/>
      <p:bldP spid="25" grpId="0" animBg="1"/>
      <p:bldP spid="2" grpId="0"/>
      <p:bldP spid="26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395536" y="1196752"/>
            <a:ext cx="7669286" cy="5155257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s-AR" altLang="es-AR" sz="2800" dirty="0">
                <a:solidFill>
                  <a:prstClr val="black"/>
                </a:solidFill>
                <a:latin typeface="Calibri"/>
              </a:rPr>
              <a:t>Todos los elementos 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“a </a:t>
            </a:r>
            <a:r>
              <a:rPr lang="es-AR" altLang="es-AR" sz="2800" dirty="0">
                <a:solidFill>
                  <a:prstClr val="black"/>
                </a:solidFill>
                <a:latin typeface="Calibri"/>
              </a:rPr>
              <a:t>la 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izquierda” </a:t>
            </a:r>
            <a:r>
              <a:rPr lang="es-AR" altLang="es-AR" sz="2800" dirty="0">
                <a:solidFill>
                  <a:prstClr val="black"/>
                </a:solidFill>
                <a:latin typeface="Calibri"/>
              </a:rPr>
              <a:t>del </a:t>
            </a:r>
            <a:r>
              <a:rPr lang="es-AR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AR" altLang="es-AR" sz="2800" dirty="0">
                <a:solidFill>
                  <a:prstClr val="black"/>
                </a:solidFill>
                <a:latin typeface="Calibri"/>
              </a:rPr>
              <a:t>son menores que él, porque 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el </a:t>
            </a:r>
            <a:r>
              <a:rPr lang="es-AR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 está </a:t>
            </a:r>
            <a:r>
              <a:rPr lang="es-AR" altLang="es-AR" sz="2800" dirty="0">
                <a:solidFill>
                  <a:prstClr val="black"/>
                </a:solidFill>
                <a:latin typeface="Calibri"/>
              </a:rPr>
              <a:t>en su posición definitiva.</a:t>
            </a:r>
          </a:p>
          <a:p>
            <a:pPr eaLnBrk="1" hangingPunct="1">
              <a:spcBef>
                <a:spcPct val="35000"/>
              </a:spcBef>
            </a:pPr>
            <a:r>
              <a:rPr lang="es-AR" altLang="es-AR" sz="2800" dirty="0">
                <a:solidFill>
                  <a:prstClr val="black"/>
                </a:solidFill>
                <a:latin typeface="Calibri"/>
              </a:rPr>
              <a:t>Todos los elementos 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a </a:t>
            </a:r>
            <a:r>
              <a:rPr lang="es-AR" altLang="es-AR" sz="2800" dirty="0">
                <a:solidFill>
                  <a:prstClr val="black"/>
                </a:solidFill>
                <a:latin typeface="Calibri"/>
              </a:rPr>
              <a:t>su derecha son mayores que el </a:t>
            </a:r>
            <a:r>
              <a:rPr lang="es-AR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.</a:t>
            </a:r>
            <a:endParaRPr lang="es-AR" altLang="es-AR" sz="2800" dirty="0">
              <a:solidFill>
                <a:prstClr val="black"/>
              </a:solidFill>
              <a:latin typeface="Calibri"/>
            </a:endParaRPr>
          </a:p>
          <a:p>
            <a:pPr eaLnBrk="1" hangingPunct="1">
              <a:spcBef>
                <a:spcPct val="35000"/>
              </a:spcBef>
            </a:pP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Podemos pensar que el arreglo se “dividió” en tres partes:</a:t>
            </a:r>
          </a:p>
          <a:p>
            <a:pPr marL="457200" indent="-457200" eaLnBrk="1" hangingPunct="1"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s-AR" altLang="es-A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La estructura a la izquierda 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del </a:t>
            </a:r>
            <a:r>
              <a:rPr lang="es-AR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endParaRPr lang="es-AR" altLang="es-AR" sz="2800" dirty="0" smtClean="0">
              <a:solidFill>
                <a:prstClr val="black"/>
              </a:solidFill>
              <a:latin typeface="Calibri"/>
            </a:endParaRPr>
          </a:p>
          <a:p>
            <a:pPr marL="457200" indent="-457200" eaLnBrk="1" hangingPunct="1"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El </a:t>
            </a:r>
            <a:r>
              <a:rPr lang="es-AR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endParaRPr lang="es-AR" altLang="es-AR" sz="2800" dirty="0" smtClean="0">
              <a:solidFill>
                <a:prstClr val="black"/>
              </a:solidFill>
              <a:latin typeface="Calibri"/>
            </a:endParaRPr>
          </a:p>
          <a:p>
            <a:pPr marL="457200" indent="-457200" eaLnBrk="1" hangingPunct="1"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s-AR" altLang="es-A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La estructura a la derecha 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del </a:t>
            </a:r>
            <a:r>
              <a:rPr lang="es-AR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 </a:t>
            </a:r>
            <a:endParaRPr lang="es-ES" altLang="es-AR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EECE1"/>
                </a:solidFill>
              </a:rPr>
              <a:t>Introducción a la Programación Orientada a Objetos</a:t>
            </a:r>
            <a:endParaRPr lang="es-ES">
              <a:solidFill>
                <a:srgbClr val="EEECE1"/>
              </a:solidFill>
            </a:endParaRPr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719138" y="1371600"/>
            <a:ext cx="842486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Acomodar un elemento llamado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Ordenar a la izquierda del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  <a:p>
            <a:pPr eaLnBrk="1" hangingPunct="1"/>
            <a:r>
              <a:rPr lang="es-ES" altLang="es-AR" sz="2800" dirty="0">
                <a:solidFill>
                  <a:prstClr val="black"/>
                </a:solidFill>
                <a:latin typeface="Arial" charset="0"/>
              </a:rPr>
              <a:t> Ordenar a la derecha del </a:t>
            </a:r>
            <a:r>
              <a:rPr lang="es-ES" altLang="es-AR" sz="2800" dirty="0" err="1" smtClean="0">
                <a:solidFill>
                  <a:prstClr val="black"/>
                </a:solidFill>
                <a:latin typeface="Arial" charset="0"/>
              </a:rPr>
              <a:t>Pivot</a:t>
            </a:r>
            <a:endParaRPr lang="es-ES" altLang="es-AR" sz="2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80963"/>
            <a:ext cx="8207375" cy="604837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AR" sz="3600" b="1" dirty="0" smtClean="0">
                <a:solidFill>
                  <a:srgbClr val="1F497D"/>
                </a:solidFill>
              </a:rPr>
              <a:t>Ordenamiento: Quick </a:t>
            </a:r>
            <a:r>
              <a:rPr lang="es-ES" altLang="es-AR" sz="3600" b="1" dirty="0" err="1" smtClean="0">
                <a:solidFill>
                  <a:srgbClr val="1F497D"/>
                </a:solidFill>
              </a:rPr>
              <a:t>Sort</a:t>
            </a:r>
            <a:endParaRPr lang="en-US" altLang="es-AR" sz="3600" b="1" dirty="0" smtClean="0">
              <a:solidFill>
                <a:srgbClr val="1F497D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18761" y="2814290"/>
            <a:ext cx="766928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Decimos que un elemento está “a la izquierda” del </a:t>
            </a:r>
            <a:r>
              <a:rPr lang="es-AR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 si su subíndice es menor que el subíndice del </a:t>
            </a:r>
            <a:r>
              <a:rPr lang="es-AR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. </a:t>
            </a:r>
            <a:endParaRPr lang="es-ES" altLang="es-AR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54034" y="4234734"/>
            <a:ext cx="766928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Decimos que un elemento está “a la derecha” del </a:t>
            </a:r>
            <a:r>
              <a:rPr lang="es-AR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 si su subíndice es mayor que el subíndice del </a:t>
            </a:r>
            <a:r>
              <a:rPr lang="es-AR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. </a:t>
            </a:r>
            <a:endParaRPr lang="es-ES" altLang="es-AR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4034" y="5621063"/>
            <a:ext cx="766928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Para ordenar “a la izquierda del </a:t>
            </a:r>
            <a:r>
              <a:rPr lang="es-AR" altLang="es-AR" sz="2800" dirty="0" err="1" smtClean="0">
                <a:solidFill>
                  <a:prstClr val="black"/>
                </a:solidFill>
                <a:latin typeface="Calibri"/>
              </a:rPr>
              <a:t>Pivot</a:t>
            </a:r>
            <a:r>
              <a:rPr lang="es-AR" altLang="es-AR" sz="2800" dirty="0" smtClean="0">
                <a:solidFill>
                  <a:prstClr val="black"/>
                </a:solidFill>
                <a:latin typeface="Calibri"/>
              </a:rPr>
              <a:t>” </a:t>
            </a:r>
            <a:r>
              <a:rPr lang="es-AR" altLang="es-AR" sz="2800" b="1" dirty="0" smtClean="0">
                <a:solidFill>
                  <a:prstClr val="black"/>
                </a:solidFill>
                <a:latin typeface="Calibri"/>
              </a:rPr>
              <a:t>aplicamos nuevamente la estrategia del </a:t>
            </a:r>
            <a:r>
              <a:rPr lang="es-AR" altLang="es-AR" sz="2800" b="1" dirty="0" err="1" smtClean="0">
                <a:solidFill>
                  <a:prstClr val="black"/>
                </a:solidFill>
                <a:latin typeface="Calibri"/>
              </a:rPr>
              <a:t>QuickSort</a:t>
            </a:r>
            <a:endParaRPr lang="es-ES" altLang="es-AR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889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1612</Words>
  <Application>Microsoft Office PowerPoint</Application>
  <PresentationFormat>Presentación en pantalla (4:3)</PresentationFormat>
  <Paragraphs>567</Paragraphs>
  <Slides>43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50" baseType="lpstr">
      <vt:lpstr>Arial</vt:lpstr>
      <vt:lpstr>Calibri</vt:lpstr>
      <vt:lpstr>Cambria</vt:lpstr>
      <vt:lpstr>Symbol</vt:lpstr>
      <vt:lpstr>Tahoma</vt:lpstr>
      <vt:lpstr>Times New Roman</vt:lpstr>
      <vt:lpstr>Adyacencia</vt:lpstr>
      <vt:lpstr>Ordenamiento</vt:lpstr>
      <vt:lpstr>Ordenamiento</vt:lpstr>
      <vt:lpstr>Ordenamiento</vt:lpstr>
      <vt:lpstr>Ordenamiento</vt:lpstr>
      <vt:lpstr>Ordenamiento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Ordenamiento</dc:title>
  <dc:creator>Natalia Noelia Nill</dc:creator>
  <cp:lastModifiedBy>Sonia V. Rueda</cp:lastModifiedBy>
  <cp:revision>13</cp:revision>
  <dcterms:created xsi:type="dcterms:W3CDTF">2018-10-22T19:58:14Z</dcterms:created>
  <dcterms:modified xsi:type="dcterms:W3CDTF">2019-11-04T19:29:12Z</dcterms:modified>
</cp:coreProperties>
</file>